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03"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303" r:id="rId16"/>
    <p:sldId id="270" r:id="rId17"/>
    <p:sldId id="307" r:id="rId18"/>
    <p:sldId id="304" r:id="rId19"/>
    <p:sldId id="272" r:id="rId20"/>
    <p:sldId id="274" r:id="rId21"/>
    <p:sldId id="275" r:id="rId22"/>
    <p:sldId id="298" r:id="rId23"/>
    <p:sldId id="277" r:id="rId24"/>
    <p:sldId id="279" r:id="rId25"/>
    <p:sldId id="299" r:id="rId26"/>
    <p:sldId id="281" r:id="rId27"/>
    <p:sldId id="282" r:id="rId28"/>
    <p:sldId id="283" r:id="rId29"/>
    <p:sldId id="284" r:id="rId30"/>
    <p:sldId id="285" r:id="rId31"/>
    <p:sldId id="286" r:id="rId32"/>
    <p:sldId id="287" r:id="rId33"/>
    <p:sldId id="300" r:id="rId34"/>
    <p:sldId id="306" r:id="rId35"/>
    <p:sldId id="289" r:id="rId36"/>
    <p:sldId id="291" r:id="rId37"/>
    <p:sldId id="292" r:id="rId38"/>
    <p:sldId id="293" r:id="rId39"/>
    <p:sldId id="301" r:id="rId40"/>
    <p:sldId id="302" r:id="rId41"/>
    <p:sldId id="296" r:id="rId42"/>
  </p:sldIdLst>
  <p:sldSz cx="12192000" cy="6858000"/>
  <p:notesSz cx="6858000" cy="9144000"/>
  <p:embeddedFontLst>
    <p:embeddedFont>
      <p:font typeface="Balthazar" panose="020B0604020202020204" charset="0"/>
      <p:regular r:id="rId44"/>
    </p:embeddedFon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Comic Sans MS" panose="030F0702030302020204" pitchFamily="66"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HMjhINAAx5VO9o83nfUQSf7acH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4DA6F-F02C-51CC-0FC9-C79A087F102F}" v="67" dt="2022-11-15T14:36:01.795"/>
    <p1510:client id="{3DF86B0C-BFA8-7ED0-361B-882B60CDB3C8}" v="23" dt="2022-11-15T15:33:32.899"/>
    <p1510:client id="{73B6B194-C4B1-7C5E-3D43-EEA01F79F7ED}" v="2" dt="2022-11-15T14:36:53.918"/>
    <p1510:client id="{A88866B7-8AD9-A52B-08A0-AAF580359475}" v="26" dt="2022-11-15T15:07:58.046"/>
    <p1510:client id="{D8DE64C5-CF23-F5E6-123C-E42900C5C7A4}" v="51" dt="2022-11-15T16:40:19.437"/>
  </p1510:revLst>
</p1510:revInfo>
</file>

<file path=ppt/tableStyles.xml><?xml version="1.0" encoding="utf-8"?>
<a:tblStyleLst xmlns:a="http://schemas.openxmlformats.org/drawingml/2006/main" def="{B84AC380-6A13-40DB-BF87-61BC9878A2D9}">
  <a:tblStyle styleId="{B84AC380-6A13-40DB-BF87-61BC9878A2D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2ED"/>
          </a:solidFill>
        </a:fill>
      </a:tcStyle>
    </a:wholeTbl>
    <a:band1H>
      <a:tcTxStyle/>
      <a:tcStyle>
        <a:tcBdr/>
        <a:fill>
          <a:solidFill>
            <a:srgbClr val="CBE3DA"/>
          </a:solidFill>
        </a:fill>
      </a:tcStyle>
    </a:band1H>
    <a:band2H>
      <a:tcTxStyle/>
      <a:tcStyle>
        <a:tcBdr/>
      </a:tcStyle>
    </a:band2H>
    <a:band1V>
      <a:tcTxStyle/>
      <a:tcStyle>
        <a:tcBdr/>
        <a:fill>
          <a:solidFill>
            <a:srgbClr val="CBE3D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8db576c78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8db576c7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8db576c78a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18db576c78a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8db576c78a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18db576c78a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8db576c78a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18db576c78a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8db576c78a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8db576c78a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db576c78a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18db576c78a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8" name="Google Shape;1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84"/>
        <p:cNvGrpSpPr/>
        <p:nvPr/>
      </p:nvGrpSpPr>
      <p:grpSpPr>
        <a:xfrm>
          <a:off x="0" y="0"/>
          <a:ext cx="0" cy="0"/>
          <a:chOff x="0" y="0"/>
          <a:chExt cx="0" cy="0"/>
        </a:xfrm>
      </p:grpSpPr>
      <p:sp>
        <p:nvSpPr>
          <p:cNvPr id="85" name="Google Shape;85;p54"/>
          <p:cNvSpPr txBox="1">
            <a:spLocks noGrp="1"/>
          </p:cNvSpPr>
          <p:nvPr>
            <p:ph type="title"/>
          </p:nvPr>
        </p:nvSpPr>
        <p:spPr>
          <a:xfrm>
            <a:off x="1798721" y="1684338"/>
            <a:ext cx="8594558" cy="281046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600"/>
              <a:buFont typeface="Calibri"/>
              <a:buNone/>
              <a:defRPr sz="46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4"/>
          <p:cNvSpPr txBox="1">
            <a:spLocks noGrp="1"/>
          </p:cNvSpPr>
          <p:nvPr>
            <p:ph type="body" idx="1"/>
          </p:nvPr>
        </p:nvSpPr>
        <p:spPr>
          <a:xfrm>
            <a:off x="381000" y="519405"/>
            <a:ext cx="1364297" cy="109452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E8369"/>
              </a:buClr>
              <a:buSzPts val="23900"/>
              <a:buNone/>
              <a:defRPr sz="23900" b="1">
                <a:solidFill>
                  <a:srgbClr val="1E8369"/>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b="1">
                <a:solidFill>
                  <a:schemeClr val="dk1"/>
                </a:solidFill>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b="1">
                <a:solidFill>
                  <a:schemeClr val="dk1"/>
                </a:solidFill>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b="1">
                <a:solidFill>
                  <a:schemeClr val="dk1"/>
                </a:solidFill>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b="1">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7" name="Google Shape;87;p54"/>
          <p:cNvSpPr txBox="1">
            <a:spLocks noGrp="1"/>
          </p:cNvSpPr>
          <p:nvPr>
            <p:ph type="body" idx="2"/>
          </p:nvPr>
        </p:nvSpPr>
        <p:spPr>
          <a:xfrm>
            <a:off x="6881813" y="4494213"/>
            <a:ext cx="3511550" cy="679450"/>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marL="914400" lvl="1" indent="-228600" algn="r">
              <a:lnSpc>
                <a:spcPct val="90000"/>
              </a:lnSpc>
              <a:spcBef>
                <a:spcPts val="500"/>
              </a:spcBef>
              <a:spcAft>
                <a:spcPts val="0"/>
              </a:spcAft>
              <a:buClr>
                <a:schemeClr val="dk1"/>
              </a:buClr>
              <a:buSzPts val="1800"/>
              <a:buNone/>
              <a:defRPr sz="1800">
                <a:solidFill>
                  <a:schemeClr val="dk1"/>
                </a:solidFill>
                <a:latin typeface="Arial"/>
                <a:ea typeface="Arial"/>
                <a:cs typeface="Arial"/>
                <a:sym typeface="Arial"/>
              </a:defRPr>
            </a:lvl2pPr>
            <a:lvl3pPr marL="1371600" lvl="2" indent="-228600" algn="r">
              <a:lnSpc>
                <a:spcPct val="90000"/>
              </a:lnSpc>
              <a:spcBef>
                <a:spcPts val="500"/>
              </a:spcBef>
              <a:spcAft>
                <a:spcPts val="0"/>
              </a:spcAft>
              <a:buClr>
                <a:schemeClr val="dk1"/>
              </a:buClr>
              <a:buSzPts val="1600"/>
              <a:buNone/>
              <a:defRPr sz="1600">
                <a:solidFill>
                  <a:schemeClr val="dk1"/>
                </a:solidFill>
                <a:latin typeface="Arial"/>
                <a:ea typeface="Arial"/>
                <a:cs typeface="Arial"/>
                <a:sym typeface="Arial"/>
              </a:defRPr>
            </a:lvl3pPr>
            <a:lvl4pPr marL="1828800" lvl="3" indent="-228600" algn="r">
              <a:lnSpc>
                <a:spcPct val="90000"/>
              </a:lnSpc>
              <a:spcBef>
                <a:spcPts val="500"/>
              </a:spcBef>
              <a:spcAft>
                <a:spcPts val="0"/>
              </a:spcAft>
              <a:buClr>
                <a:schemeClr val="dk1"/>
              </a:buClr>
              <a:buSzPts val="1400"/>
              <a:buNone/>
              <a:defRPr sz="1400">
                <a:solidFill>
                  <a:schemeClr val="dk1"/>
                </a:solidFill>
                <a:latin typeface="Arial"/>
                <a:ea typeface="Arial"/>
                <a:cs typeface="Arial"/>
                <a:sym typeface="Arial"/>
              </a:defRPr>
            </a:lvl4pPr>
            <a:lvl5pPr marL="2286000" lvl="4" indent="-228600" algn="r">
              <a:lnSpc>
                <a:spcPct val="90000"/>
              </a:lnSpc>
              <a:spcBef>
                <a:spcPts val="500"/>
              </a:spcBef>
              <a:spcAft>
                <a:spcPts val="0"/>
              </a:spcAft>
              <a:buClr>
                <a:schemeClr val="dk1"/>
              </a:buClr>
              <a:buSzPts val="1400"/>
              <a:buNone/>
              <a:defRPr sz="14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8" name="Google Shape;88;p54"/>
          <p:cNvSpPr txBox="1">
            <a:spLocks noGrp="1"/>
          </p:cNvSpPr>
          <p:nvPr>
            <p:ph type="body" idx="3"/>
          </p:nvPr>
        </p:nvSpPr>
        <p:spPr>
          <a:xfrm>
            <a:off x="10609104" y="3399692"/>
            <a:ext cx="1364297" cy="109452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E8369"/>
              </a:buClr>
              <a:buSzPts val="23900"/>
              <a:buNone/>
              <a:defRPr sz="23900" b="1">
                <a:solidFill>
                  <a:srgbClr val="1E8369"/>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b="1">
                <a:solidFill>
                  <a:schemeClr val="dk1"/>
                </a:solidFill>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b="1">
                <a:solidFill>
                  <a:schemeClr val="dk1"/>
                </a:solidFill>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b="1">
                <a:solidFill>
                  <a:schemeClr val="dk1"/>
                </a:solidFill>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b="1">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9" name="Google Shape;89;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92"/>
        <p:cNvGrpSpPr/>
        <p:nvPr/>
      </p:nvGrpSpPr>
      <p:grpSpPr>
        <a:xfrm>
          <a:off x="0" y="0"/>
          <a:ext cx="0" cy="0"/>
          <a:chOff x="0" y="0"/>
          <a:chExt cx="0" cy="0"/>
        </a:xfrm>
      </p:grpSpPr>
      <p:sp>
        <p:nvSpPr>
          <p:cNvPr id="93" name="Google Shape;93;p55"/>
          <p:cNvSpPr/>
          <p:nvPr/>
        </p:nvSpPr>
        <p:spPr>
          <a:xfrm>
            <a:off x="0" y="-1664"/>
            <a:ext cx="9857012" cy="685966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55"/>
          <p:cNvSpPr txBox="1">
            <a:spLocks noGrp="1"/>
          </p:cNvSpPr>
          <p:nvPr>
            <p:ph type="title"/>
          </p:nvPr>
        </p:nvSpPr>
        <p:spPr>
          <a:xfrm>
            <a:off x="750430" y="381000"/>
            <a:ext cx="8401624" cy="1325563"/>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chemeClr val="lt1"/>
              </a:buClr>
              <a:buSzPts val="4800"/>
              <a:buFont typeface="Calibri"/>
              <a:buNone/>
              <a:defRPr sz="48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55"/>
          <p:cNvSpPr>
            <a:spLocks noGrp="1"/>
          </p:cNvSpPr>
          <p:nvPr>
            <p:ph type="pic" idx="2"/>
          </p:nvPr>
        </p:nvSpPr>
        <p:spPr>
          <a:xfrm>
            <a:off x="750429" y="2227758"/>
            <a:ext cx="1200374" cy="1201242"/>
          </a:xfrm>
          <a:prstGeom prst="rect">
            <a:avLst/>
          </a:prstGeom>
          <a:noFill/>
          <a:ln>
            <a:noFill/>
          </a:ln>
        </p:spPr>
      </p:sp>
      <p:sp>
        <p:nvSpPr>
          <p:cNvPr id="96" name="Google Shape;96;p55"/>
          <p:cNvSpPr txBox="1">
            <a:spLocks noGrp="1"/>
          </p:cNvSpPr>
          <p:nvPr>
            <p:ph type="body" idx="1"/>
          </p:nvPr>
        </p:nvSpPr>
        <p:spPr>
          <a:xfrm>
            <a:off x="2123351" y="2426400"/>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7" name="Google Shape;97;p55"/>
          <p:cNvSpPr txBox="1">
            <a:spLocks noGrp="1"/>
          </p:cNvSpPr>
          <p:nvPr>
            <p:ph type="body" idx="3"/>
          </p:nvPr>
        </p:nvSpPr>
        <p:spPr>
          <a:xfrm>
            <a:off x="2123350" y="2811646"/>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8" name="Google Shape;98;p55"/>
          <p:cNvSpPr>
            <a:spLocks noGrp="1"/>
          </p:cNvSpPr>
          <p:nvPr>
            <p:ph type="pic" idx="4"/>
          </p:nvPr>
        </p:nvSpPr>
        <p:spPr>
          <a:xfrm>
            <a:off x="5495813" y="2227758"/>
            <a:ext cx="1200374" cy="1201242"/>
          </a:xfrm>
          <a:prstGeom prst="rect">
            <a:avLst/>
          </a:prstGeom>
          <a:noFill/>
          <a:ln>
            <a:noFill/>
          </a:ln>
        </p:spPr>
      </p:sp>
      <p:sp>
        <p:nvSpPr>
          <p:cNvPr id="99" name="Google Shape;99;p55"/>
          <p:cNvSpPr txBox="1">
            <a:spLocks noGrp="1"/>
          </p:cNvSpPr>
          <p:nvPr>
            <p:ph type="body" idx="5"/>
          </p:nvPr>
        </p:nvSpPr>
        <p:spPr>
          <a:xfrm>
            <a:off x="6870817" y="2422565"/>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0" name="Google Shape;100;p55"/>
          <p:cNvSpPr txBox="1">
            <a:spLocks noGrp="1"/>
          </p:cNvSpPr>
          <p:nvPr>
            <p:ph type="body" idx="6"/>
          </p:nvPr>
        </p:nvSpPr>
        <p:spPr>
          <a:xfrm>
            <a:off x="6870816" y="2807811"/>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1" name="Google Shape;101;p55"/>
          <p:cNvSpPr>
            <a:spLocks noGrp="1"/>
          </p:cNvSpPr>
          <p:nvPr>
            <p:ph type="pic" idx="7"/>
          </p:nvPr>
        </p:nvSpPr>
        <p:spPr>
          <a:xfrm>
            <a:off x="750429" y="4254273"/>
            <a:ext cx="1200374" cy="1201242"/>
          </a:xfrm>
          <a:prstGeom prst="rect">
            <a:avLst/>
          </a:prstGeom>
          <a:noFill/>
          <a:ln>
            <a:noFill/>
          </a:ln>
        </p:spPr>
      </p:sp>
      <p:sp>
        <p:nvSpPr>
          <p:cNvPr id="102" name="Google Shape;102;p55"/>
          <p:cNvSpPr txBox="1">
            <a:spLocks noGrp="1"/>
          </p:cNvSpPr>
          <p:nvPr>
            <p:ph type="body" idx="8"/>
          </p:nvPr>
        </p:nvSpPr>
        <p:spPr>
          <a:xfrm>
            <a:off x="2123351" y="4498793"/>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3" name="Google Shape;103;p55"/>
          <p:cNvSpPr txBox="1">
            <a:spLocks noGrp="1"/>
          </p:cNvSpPr>
          <p:nvPr>
            <p:ph type="body" idx="9"/>
          </p:nvPr>
        </p:nvSpPr>
        <p:spPr>
          <a:xfrm>
            <a:off x="2123350" y="4884039"/>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4" name="Google Shape;104;p55"/>
          <p:cNvSpPr>
            <a:spLocks noGrp="1"/>
          </p:cNvSpPr>
          <p:nvPr>
            <p:ph type="pic" idx="13"/>
          </p:nvPr>
        </p:nvSpPr>
        <p:spPr>
          <a:xfrm>
            <a:off x="5495813" y="4254273"/>
            <a:ext cx="1200374" cy="1201242"/>
          </a:xfrm>
          <a:prstGeom prst="rect">
            <a:avLst/>
          </a:prstGeom>
          <a:noFill/>
          <a:ln>
            <a:noFill/>
          </a:ln>
        </p:spPr>
      </p:sp>
      <p:sp>
        <p:nvSpPr>
          <p:cNvPr id="105" name="Google Shape;105;p55"/>
          <p:cNvSpPr txBox="1">
            <a:spLocks noGrp="1"/>
          </p:cNvSpPr>
          <p:nvPr>
            <p:ph type="body" idx="14"/>
          </p:nvPr>
        </p:nvSpPr>
        <p:spPr>
          <a:xfrm>
            <a:off x="6870817" y="4498793"/>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6" name="Google Shape;106;p55"/>
          <p:cNvSpPr txBox="1">
            <a:spLocks noGrp="1"/>
          </p:cNvSpPr>
          <p:nvPr>
            <p:ph type="body" idx="15"/>
          </p:nvPr>
        </p:nvSpPr>
        <p:spPr>
          <a:xfrm>
            <a:off x="6870816" y="4884039"/>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7" name="Google Shape;107;p55"/>
          <p:cNvSpPr txBox="1">
            <a:spLocks noGrp="1"/>
          </p:cNvSpPr>
          <p:nvPr>
            <p:ph type="dt" idx="10"/>
          </p:nvPr>
        </p:nvSpPr>
        <p:spPr>
          <a:xfrm>
            <a:off x="381000" y="6356350"/>
            <a:ext cx="15698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55"/>
          <p:cNvSpPr txBox="1">
            <a:spLocks noGrp="1"/>
          </p:cNvSpPr>
          <p:nvPr>
            <p:ph type="ftr" idx="11"/>
          </p:nvPr>
        </p:nvSpPr>
        <p:spPr>
          <a:xfrm>
            <a:off x="2871106"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55"/>
          <p:cNvSpPr txBox="1">
            <a:spLocks noGrp="1"/>
          </p:cNvSpPr>
          <p:nvPr>
            <p:ph type="sldNum" idx="12"/>
          </p:nvPr>
        </p:nvSpPr>
        <p:spPr>
          <a:xfrm>
            <a:off x="8332334" y="6356350"/>
            <a:ext cx="116749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3"/>
                </a:solidFill>
                <a:latin typeface="Calibri"/>
                <a:ea typeface="Calibri"/>
                <a:cs typeface="Calibri"/>
                <a:sym typeface="Calibri"/>
              </a:defRPr>
            </a:lvl1pPr>
            <a:lvl2pPr marL="0" lvl="1" indent="0" algn="r">
              <a:spcBef>
                <a:spcPts val="0"/>
              </a:spcBef>
              <a:buNone/>
              <a:defRPr sz="1200">
                <a:solidFill>
                  <a:schemeClr val="accent3"/>
                </a:solidFill>
                <a:latin typeface="Calibri"/>
                <a:ea typeface="Calibri"/>
                <a:cs typeface="Calibri"/>
                <a:sym typeface="Calibri"/>
              </a:defRPr>
            </a:lvl2pPr>
            <a:lvl3pPr marL="0" lvl="2" indent="0" algn="r">
              <a:spcBef>
                <a:spcPts val="0"/>
              </a:spcBef>
              <a:buNone/>
              <a:defRPr sz="1200">
                <a:solidFill>
                  <a:schemeClr val="accent3"/>
                </a:solidFill>
                <a:latin typeface="Calibri"/>
                <a:ea typeface="Calibri"/>
                <a:cs typeface="Calibri"/>
                <a:sym typeface="Calibri"/>
              </a:defRPr>
            </a:lvl3pPr>
            <a:lvl4pPr marL="0" lvl="3" indent="0" algn="r">
              <a:spcBef>
                <a:spcPts val="0"/>
              </a:spcBef>
              <a:buNone/>
              <a:defRPr sz="1200">
                <a:solidFill>
                  <a:schemeClr val="accent3"/>
                </a:solidFill>
                <a:latin typeface="Calibri"/>
                <a:ea typeface="Calibri"/>
                <a:cs typeface="Calibri"/>
                <a:sym typeface="Calibri"/>
              </a:defRPr>
            </a:lvl4pPr>
            <a:lvl5pPr marL="0" lvl="4" indent="0" algn="r">
              <a:spcBef>
                <a:spcPts val="0"/>
              </a:spcBef>
              <a:buNone/>
              <a:defRPr sz="1200">
                <a:solidFill>
                  <a:schemeClr val="accent3"/>
                </a:solidFill>
                <a:latin typeface="Calibri"/>
                <a:ea typeface="Calibri"/>
                <a:cs typeface="Calibri"/>
                <a:sym typeface="Calibri"/>
              </a:defRPr>
            </a:lvl5pPr>
            <a:lvl6pPr marL="0" lvl="5" indent="0" algn="r">
              <a:spcBef>
                <a:spcPts val="0"/>
              </a:spcBef>
              <a:buNone/>
              <a:defRPr sz="1200">
                <a:solidFill>
                  <a:schemeClr val="accent3"/>
                </a:solidFill>
                <a:latin typeface="Calibri"/>
                <a:ea typeface="Calibri"/>
                <a:cs typeface="Calibri"/>
                <a:sym typeface="Calibri"/>
              </a:defRPr>
            </a:lvl6pPr>
            <a:lvl7pPr marL="0" lvl="6" indent="0" algn="r">
              <a:spcBef>
                <a:spcPts val="0"/>
              </a:spcBef>
              <a:buNone/>
              <a:defRPr sz="1200">
                <a:solidFill>
                  <a:schemeClr val="accent3"/>
                </a:solidFill>
                <a:latin typeface="Calibri"/>
                <a:ea typeface="Calibri"/>
                <a:cs typeface="Calibri"/>
                <a:sym typeface="Calibri"/>
              </a:defRPr>
            </a:lvl7pPr>
            <a:lvl8pPr marL="0" lvl="7" indent="0" algn="r">
              <a:spcBef>
                <a:spcPts val="0"/>
              </a:spcBef>
              <a:buNone/>
              <a:defRPr sz="1200">
                <a:solidFill>
                  <a:schemeClr val="accent3"/>
                </a:solidFill>
                <a:latin typeface="Calibri"/>
                <a:ea typeface="Calibri"/>
                <a:cs typeface="Calibri"/>
                <a:sym typeface="Calibri"/>
              </a:defRPr>
            </a:lvl8pPr>
            <a:lvl9pPr marL="0" lvl="8" indent="0" algn="r">
              <a:spcBef>
                <a:spcPts val="0"/>
              </a:spcBef>
              <a:buNone/>
              <a:defRPr sz="1200">
                <a:solidFill>
                  <a:schemeClr val="accent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55"/>
          <p:cNvSpPr/>
          <p:nvPr/>
        </p:nvSpPr>
        <p:spPr>
          <a:xfrm rot="5400000" flipH="1">
            <a:off x="9499940" y="355410"/>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55"/>
          <p:cNvSpPr/>
          <p:nvPr/>
        </p:nvSpPr>
        <p:spPr>
          <a:xfrm flipH="1">
            <a:off x="10866436" y="1879977"/>
            <a:ext cx="1325563" cy="1325563"/>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55"/>
          <p:cNvSpPr/>
          <p:nvPr/>
        </p:nvSpPr>
        <p:spPr>
          <a:xfrm>
            <a:off x="11024507" y="-1664"/>
            <a:ext cx="1167494" cy="1881641"/>
          </a:xfrm>
          <a:custGeom>
            <a:avLst/>
            <a:gdLst/>
            <a:ahLst/>
            <a:cxnLst/>
            <a:rect l="l" t="t" r="r" b="b"/>
            <a:pathLst>
              <a:path w="1167494" h="1881641" extrusionOk="0">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55"/>
          <p:cNvSpPr/>
          <p:nvPr/>
        </p:nvSpPr>
        <p:spPr>
          <a:xfrm>
            <a:off x="10334091" y="2737752"/>
            <a:ext cx="1380830" cy="138083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55"/>
          <p:cNvSpPr/>
          <p:nvPr/>
        </p:nvSpPr>
        <p:spPr>
          <a:xfrm rot="-5400000" flipH="1">
            <a:off x="10667432" y="5333432"/>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55"/>
          <p:cNvSpPr/>
          <p:nvPr/>
        </p:nvSpPr>
        <p:spPr>
          <a:xfrm rot="10800000" flipH="1">
            <a:off x="9857012" y="3651505"/>
            <a:ext cx="1325563" cy="1325563"/>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55"/>
          <p:cNvSpPr/>
          <p:nvPr/>
        </p:nvSpPr>
        <p:spPr>
          <a:xfrm rot="10800000">
            <a:off x="9857013" y="4976359"/>
            <a:ext cx="1167494" cy="1881641"/>
          </a:xfrm>
          <a:custGeom>
            <a:avLst/>
            <a:gdLst/>
            <a:ahLst/>
            <a:cxnLst/>
            <a:rect l="l" t="t" r="r" b="b"/>
            <a:pathLst>
              <a:path w="1167494" h="1881641" extrusionOk="0">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Whole team">
  <p:cSld name="Whole team">
    <p:bg>
      <p:bgPr>
        <a:solidFill>
          <a:schemeClr val="accent2"/>
        </a:solidFill>
        <a:effectLst/>
      </p:bgPr>
    </p:bg>
    <p:spTree>
      <p:nvGrpSpPr>
        <p:cNvPr id="1" name="Shape 117"/>
        <p:cNvGrpSpPr/>
        <p:nvPr/>
      </p:nvGrpSpPr>
      <p:grpSpPr>
        <a:xfrm>
          <a:off x="0" y="0"/>
          <a:ext cx="0" cy="0"/>
          <a:chOff x="0" y="0"/>
          <a:chExt cx="0" cy="0"/>
        </a:xfrm>
      </p:grpSpPr>
      <p:sp>
        <p:nvSpPr>
          <p:cNvPr id="118" name="Google Shape;118;p56"/>
          <p:cNvSpPr txBox="1">
            <a:spLocks noGrp="1"/>
          </p:cNvSpPr>
          <p:nvPr>
            <p:ph type="title"/>
          </p:nvPr>
        </p:nvSpPr>
        <p:spPr>
          <a:xfrm>
            <a:off x="750430" y="381000"/>
            <a:ext cx="10678142" cy="1325563"/>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chemeClr val="lt1"/>
              </a:buClr>
              <a:buSzPts val="4800"/>
              <a:buFont typeface="Calibri"/>
              <a:buNone/>
              <a:defRPr sz="48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56"/>
          <p:cNvSpPr>
            <a:spLocks noGrp="1"/>
          </p:cNvSpPr>
          <p:nvPr>
            <p:ph type="pic" idx="2"/>
          </p:nvPr>
        </p:nvSpPr>
        <p:spPr>
          <a:xfrm>
            <a:off x="750429" y="2068734"/>
            <a:ext cx="904987" cy="905641"/>
          </a:xfrm>
          <a:prstGeom prst="rect">
            <a:avLst/>
          </a:prstGeom>
          <a:noFill/>
          <a:ln>
            <a:noFill/>
          </a:ln>
        </p:spPr>
      </p:sp>
      <p:sp>
        <p:nvSpPr>
          <p:cNvPr id="120" name="Google Shape;120;p56"/>
          <p:cNvSpPr txBox="1">
            <a:spLocks noGrp="1"/>
          </p:cNvSpPr>
          <p:nvPr>
            <p:ph type="body" idx="1"/>
          </p:nvPr>
        </p:nvSpPr>
        <p:spPr>
          <a:xfrm>
            <a:off x="750430" y="2994545"/>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1" name="Google Shape;121;p56"/>
          <p:cNvSpPr txBox="1">
            <a:spLocks noGrp="1"/>
          </p:cNvSpPr>
          <p:nvPr>
            <p:ph type="body" idx="3"/>
          </p:nvPr>
        </p:nvSpPr>
        <p:spPr>
          <a:xfrm>
            <a:off x="750429" y="3379791"/>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2" name="Google Shape;122;p56"/>
          <p:cNvSpPr>
            <a:spLocks noGrp="1"/>
          </p:cNvSpPr>
          <p:nvPr>
            <p:ph type="pic" idx="4"/>
          </p:nvPr>
        </p:nvSpPr>
        <p:spPr>
          <a:xfrm>
            <a:off x="3549397" y="2068734"/>
            <a:ext cx="904987" cy="905641"/>
          </a:xfrm>
          <a:prstGeom prst="rect">
            <a:avLst/>
          </a:prstGeom>
          <a:noFill/>
          <a:ln>
            <a:noFill/>
          </a:ln>
        </p:spPr>
      </p:sp>
      <p:sp>
        <p:nvSpPr>
          <p:cNvPr id="123" name="Google Shape;123;p56"/>
          <p:cNvSpPr txBox="1">
            <a:spLocks noGrp="1"/>
          </p:cNvSpPr>
          <p:nvPr>
            <p:ph type="body" idx="5"/>
          </p:nvPr>
        </p:nvSpPr>
        <p:spPr>
          <a:xfrm>
            <a:off x="3549398" y="2994545"/>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56"/>
          <p:cNvSpPr txBox="1">
            <a:spLocks noGrp="1"/>
          </p:cNvSpPr>
          <p:nvPr>
            <p:ph type="body" idx="6"/>
          </p:nvPr>
        </p:nvSpPr>
        <p:spPr>
          <a:xfrm>
            <a:off x="3549397" y="3379791"/>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56"/>
          <p:cNvSpPr>
            <a:spLocks noGrp="1"/>
          </p:cNvSpPr>
          <p:nvPr>
            <p:ph type="pic" idx="7"/>
          </p:nvPr>
        </p:nvSpPr>
        <p:spPr>
          <a:xfrm>
            <a:off x="6348367" y="2068734"/>
            <a:ext cx="904987" cy="905641"/>
          </a:xfrm>
          <a:prstGeom prst="rect">
            <a:avLst/>
          </a:prstGeom>
          <a:noFill/>
          <a:ln>
            <a:noFill/>
          </a:ln>
        </p:spPr>
      </p:sp>
      <p:sp>
        <p:nvSpPr>
          <p:cNvPr id="126" name="Google Shape;126;p56"/>
          <p:cNvSpPr txBox="1">
            <a:spLocks noGrp="1"/>
          </p:cNvSpPr>
          <p:nvPr>
            <p:ph type="body" idx="8"/>
          </p:nvPr>
        </p:nvSpPr>
        <p:spPr>
          <a:xfrm>
            <a:off x="6348368" y="2994545"/>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 name="Google Shape;127;p56"/>
          <p:cNvSpPr txBox="1">
            <a:spLocks noGrp="1"/>
          </p:cNvSpPr>
          <p:nvPr>
            <p:ph type="body" idx="9"/>
          </p:nvPr>
        </p:nvSpPr>
        <p:spPr>
          <a:xfrm>
            <a:off x="6348367" y="3379791"/>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8" name="Google Shape;128;p56"/>
          <p:cNvSpPr>
            <a:spLocks noGrp="1"/>
          </p:cNvSpPr>
          <p:nvPr>
            <p:ph type="pic" idx="13"/>
          </p:nvPr>
        </p:nvSpPr>
        <p:spPr>
          <a:xfrm>
            <a:off x="9147335" y="2068734"/>
            <a:ext cx="904987" cy="905641"/>
          </a:xfrm>
          <a:prstGeom prst="rect">
            <a:avLst/>
          </a:prstGeom>
          <a:noFill/>
          <a:ln>
            <a:noFill/>
          </a:ln>
        </p:spPr>
      </p:sp>
      <p:sp>
        <p:nvSpPr>
          <p:cNvPr id="129" name="Google Shape;129;p56"/>
          <p:cNvSpPr txBox="1">
            <a:spLocks noGrp="1"/>
          </p:cNvSpPr>
          <p:nvPr>
            <p:ph type="body" idx="14"/>
          </p:nvPr>
        </p:nvSpPr>
        <p:spPr>
          <a:xfrm>
            <a:off x="9147336" y="2994545"/>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56"/>
          <p:cNvSpPr txBox="1">
            <a:spLocks noGrp="1"/>
          </p:cNvSpPr>
          <p:nvPr>
            <p:ph type="body" idx="15"/>
          </p:nvPr>
        </p:nvSpPr>
        <p:spPr>
          <a:xfrm>
            <a:off x="9147335" y="3379791"/>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1" name="Google Shape;131;p56"/>
          <p:cNvSpPr>
            <a:spLocks noGrp="1"/>
          </p:cNvSpPr>
          <p:nvPr>
            <p:ph type="pic" idx="16"/>
          </p:nvPr>
        </p:nvSpPr>
        <p:spPr>
          <a:xfrm>
            <a:off x="750429" y="4118551"/>
            <a:ext cx="904987" cy="905641"/>
          </a:xfrm>
          <a:prstGeom prst="rect">
            <a:avLst/>
          </a:prstGeom>
          <a:noFill/>
          <a:ln>
            <a:noFill/>
          </a:ln>
        </p:spPr>
      </p:sp>
      <p:sp>
        <p:nvSpPr>
          <p:cNvPr id="132" name="Google Shape;132;p56"/>
          <p:cNvSpPr txBox="1">
            <a:spLocks noGrp="1"/>
          </p:cNvSpPr>
          <p:nvPr>
            <p:ph type="body" idx="17"/>
          </p:nvPr>
        </p:nvSpPr>
        <p:spPr>
          <a:xfrm>
            <a:off x="750430" y="5044362"/>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3" name="Google Shape;133;p56"/>
          <p:cNvSpPr txBox="1">
            <a:spLocks noGrp="1"/>
          </p:cNvSpPr>
          <p:nvPr>
            <p:ph type="body" idx="18"/>
          </p:nvPr>
        </p:nvSpPr>
        <p:spPr>
          <a:xfrm>
            <a:off x="750429" y="5429608"/>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56"/>
          <p:cNvSpPr>
            <a:spLocks noGrp="1"/>
          </p:cNvSpPr>
          <p:nvPr>
            <p:ph type="pic" idx="19"/>
          </p:nvPr>
        </p:nvSpPr>
        <p:spPr>
          <a:xfrm>
            <a:off x="3549397" y="4118551"/>
            <a:ext cx="904987" cy="905641"/>
          </a:xfrm>
          <a:prstGeom prst="rect">
            <a:avLst/>
          </a:prstGeom>
          <a:noFill/>
          <a:ln>
            <a:noFill/>
          </a:ln>
        </p:spPr>
      </p:sp>
      <p:sp>
        <p:nvSpPr>
          <p:cNvPr id="135" name="Google Shape;135;p56"/>
          <p:cNvSpPr txBox="1">
            <a:spLocks noGrp="1"/>
          </p:cNvSpPr>
          <p:nvPr>
            <p:ph type="body" idx="20"/>
          </p:nvPr>
        </p:nvSpPr>
        <p:spPr>
          <a:xfrm>
            <a:off x="3549398" y="5044362"/>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6" name="Google Shape;136;p56"/>
          <p:cNvSpPr txBox="1">
            <a:spLocks noGrp="1"/>
          </p:cNvSpPr>
          <p:nvPr>
            <p:ph type="body" idx="21"/>
          </p:nvPr>
        </p:nvSpPr>
        <p:spPr>
          <a:xfrm>
            <a:off x="3549397" y="5429608"/>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56"/>
          <p:cNvSpPr>
            <a:spLocks noGrp="1"/>
          </p:cNvSpPr>
          <p:nvPr>
            <p:ph type="pic" idx="22"/>
          </p:nvPr>
        </p:nvSpPr>
        <p:spPr>
          <a:xfrm>
            <a:off x="6348367" y="4118551"/>
            <a:ext cx="904987" cy="905641"/>
          </a:xfrm>
          <a:prstGeom prst="rect">
            <a:avLst/>
          </a:prstGeom>
          <a:noFill/>
          <a:ln>
            <a:noFill/>
          </a:ln>
        </p:spPr>
      </p:sp>
      <p:sp>
        <p:nvSpPr>
          <p:cNvPr id="138" name="Google Shape;138;p56"/>
          <p:cNvSpPr txBox="1">
            <a:spLocks noGrp="1"/>
          </p:cNvSpPr>
          <p:nvPr>
            <p:ph type="body" idx="23"/>
          </p:nvPr>
        </p:nvSpPr>
        <p:spPr>
          <a:xfrm>
            <a:off x="6348368" y="5044362"/>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9" name="Google Shape;139;p56"/>
          <p:cNvSpPr txBox="1">
            <a:spLocks noGrp="1"/>
          </p:cNvSpPr>
          <p:nvPr>
            <p:ph type="body" idx="24"/>
          </p:nvPr>
        </p:nvSpPr>
        <p:spPr>
          <a:xfrm>
            <a:off x="6348367" y="5429608"/>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0" name="Google Shape;140;p56"/>
          <p:cNvSpPr>
            <a:spLocks noGrp="1"/>
          </p:cNvSpPr>
          <p:nvPr>
            <p:ph type="pic" idx="25"/>
          </p:nvPr>
        </p:nvSpPr>
        <p:spPr>
          <a:xfrm>
            <a:off x="9147335" y="4118551"/>
            <a:ext cx="904987" cy="905641"/>
          </a:xfrm>
          <a:prstGeom prst="rect">
            <a:avLst/>
          </a:prstGeom>
          <a:noFill/>
          <a:ln>
            <a:noFill/>
          </a:ln>
        </p:spPr>
      </p:sp>
      <p:sp>
        <p:nvSpPr>
          <p:cNvPr id="141" name="Google Shape;141;p56"/>
          <p:cNvSpPr txBox="1">
            <a:spLocks noGrp="1"/>
          </p:cNvSpPr>
          <p:nvPr>
            <p:ph type="body" idx="26"/>
          </p:nvPr>
        </p:nvSpPr>
        <p:spPr>
          <a:xfrm>
            <a:off x="9147336" y="5044362"/>
            <a:ext cx="2281237" cy="34766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1800"/>
              <a:buNone/>
              <a:defRPr sz="1800" b="1">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2" name="Google Shape;142;p56"/>
          <p:cNvSpPr txBox="1">
            <a:spLocks noGrp="1"/>
          </p:cNvSpPr>
          <p:nvPr>
            <p:ph type="body" idx="27"/>
          </p:nvPr>
        </p:nvSpPr>
        <p:spPr>
          <a:xfrm>
            <a:off x="9147335" y="5429608"/>
            <a:ext cx="2281237" cy="3476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3" name="Google Shape;143;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3"/>
                </a:solidFill>
                <a:latin typeface="Calibri"/>
                <a:ea typeface="Calibri"/>
                <a:cs typeface="Calibri"/>
                <a:sym typeface="Calibri"/>
              </a:defRPr>
            </a:lvl1pPr>
            <a:lvl2pPr marL="0" lvl="1" indent="0" algn="r">
              <a:spcBef>
                <a:spcPts val="0"/>
              </a:spcBef>
              <a:buNone/>
              <a:defRPr sz="1200">
                <a:solidFill>
                  <a:schemeClr val="accent3"/>
                </a:solidFill>
                <a:latin typeface="Calibri"/>
                <a:ea typeface="Calibri"/>
                <a:cs typeface="Calibri"/>
                <a:sym typeface="Calibri"/>
              </a:defRPr>
            </a:lvl2pPr>
            <a:lvl3pPr marL="0" lvl="2" indent="0" algn="r">
              <a:spcBef>
                <a:spcPts val="0"/>
              </a:spcBef>
              <a:buNone/>
              <a:defRPr sz="1200">
                <a:solidFill>
                  <a:schemeClr val="accent3"/>
                </a:solidFill>
                <a:latin typeface="Calibri"/>
                <a:ea typeface="Calibri"/>
                <a:cs typeface="Calibri"/>
                <a:sym typeface="Calibri"/>
              </a:defRPr>
            </a:lvl3pPr>
            <a:lvl4pPr marL="0" lvl="3" indent="0" algn="r">
              <a:spcBef>
                <a:spcPts val="0"/>
              </a:spcBef>
              <a:buNone/>
              <a:defRPr sz="1200">
                <a:solidFill>
                  <a:schemeClr val="accent3"/>
                </a:solidFill>
                <a:latin typeface="Calibri"/>
                <a:ea typeface="Calibri"/>
                <a:cs typeface="Calibri"/>
                <a:sym typeface="Calibri"/>
              </a:defRPr>
            </a:lvl4pPr>
            <a:lvl5pPr marL="0" lvl="4" indent="0" algn="r">
              <a:spcBef>
                <a:spcPts val="0"/>
              </a:spcBef>
              <a:buNone/>
              <a:defRPr sz="1200">
                <a:solidFill>
                  <a:schemeClr val="accent3"/>
                </a:solidFill>
                <a:latin typeface="Calibri"/>
                <a:ea typeface="Calibri"/>
                <a:cs typeface="Calibri"/>
                <a:sym typeface="Calibri"/>
              </a:defRPr>
            </a:lvl5pPr>
            <a:lvl6pPr marL="0" lvl="5" indent="0" algn="r">
              <a:spcBef>
                <a:spcPts val="0"/>
              </a:spcBef>
              <a:buNone/>
              <a:defRPr sz="1200">
                <a:solidFill>
                  <a:schemeClr val="accent3"/>
                </a:solidFill>
                <a:latin typeface="Calibri"/>
                <a:ea typeface="Calibri"/>
                <a:cs typeface="Calibri"/>
                <a:sym typeface="Calibri"/>
              </a:defRPr>
            </a:lvl6pPr>
            <a:lvl7pPr marL="0" lvl="6" indent="0" algn="r">
              <a:spcBef>
                <a:spcPts val="0"/>
              </a:spcBef>
              <a:buNone/>
              <a:defRPr sz="1200">
                <a:solidFill>
                  <a:schemeClr val="accent3"/>
                </a:solidFill>
                <a:latin typeface="Calibri"/>
                <a:ea typeface="Calibri"/>
                <a:cs typeface="Calibri"/>
                <a:sym typeface="Calibri"/>
              </a:defRPr>
            </a:lvl7pPr>
            <a:lvl8pPr marL="0" lvl="7" indent="0" algn="r">
              <a:spcBef>
                <a:spcPts val="0"/>
              </a:spcBef>
              <a:buNone/>
              <a:defRPr sz="1200">
                <a:solidFill>
                  <a:schemeClr val="accent3"/>
                </a:solidFill>
                <a:latin typeface="Calibri"/>
                <a:ea typeface="Calibri"/>
                <a:cs typeface="Calibri"/>
                <a:sym typeface="Calibri"/>
              </a:defRPr>
            </a:lvl8pPr>
            <a:lvl9pPr marL="0" lvl="8" indent="0" algn="r">
              <a:spcBef>
                <a:spcPts val="0"/>
              </a:spcBef>
              <a:buNone/>
              <a:defRPr sz="1200">
                <a:solidFill>
                  <a:schemeClr val="accent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Title and Content">
  <p:cSld name="2 Title and Content">
    <p:spTree>
      <p:nvGrpSpPr>
        <p:cNvPr id="1" name="Shape 146"/>
        <p:cNvGrpSpPr/>
        <p:nvPr/>
      </p:nvGrpSpPr>
      <p:grpSpPr>
        <a:xfrm>
          <a:off x="0" y="0"/>
          <a:ext cx="0" cy="0"/>
          <a:chOff x="0" y="0"/>
          <a:chExt cx="0" cy="0"/>
        </a:xfrm>
      </p:grpSpPr>
      <p:sp>
        <p:nvSpPr>
          <p:cNvPr id="147" name="Google Shape;147;p57"/>
          <p:cNvSpPr txBox="1">
            <a:spLocks noGrp="1"/>
          </p:cNvSpPr>
          <p:nvPr>
            <p:ph type="title"/>
          </p:nvPr>
        </p:nvSpPr>
        <p:spPr>
          <a:xfrm>
            <a:off x="1167492" y="381000"/>
            <a:ext cx="9779183"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800"/>
              <a:buFont typeface="Calibri"/>
              <a:buNone/>
              <a:defRPr sz="48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57"/>
          <p:cNvSpPr txBox="1">
            <a:spLocks noGrp="1"/>
          </p:cNvSpPr>
          <p:nvPr>
            <p:ph type="body" idx="1"/>
          </p:nvPr>
        </p:nvSpPr>
        <p:spPr>
          <a:xfrm>
            <a:off x="1167493" y="2528203"/>
            <a:ext cx="4663440" cy="28286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
              <a:buNone/>
              <a:defRPr sz="2000">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800"/>
              <a:buNone/>
              <a:defRPr sz="1800">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600"/>
              <a:buNone/>
              <a:defRPr sz="1600">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400"/>
              <a:buNone/>
              <a:defRPr sz="1400">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400"/>
              <a:buNone/>
              <a:defRPr sz="1400">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9" name="Google Shape;149;p57"/>
          <p:cNvSpPr/>
          <p:nvPr/>
        </p:nvSpPr>
        <p:spPr>
          <a:xfrm flipH="1">
            <a:off x="8580896" y="1"/>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57"/>
          <p:cNvSpPr/>
          <p:nvPr/>
        </p:nvSpPr>
        <p:spPr>
          <a:xfrm flipH="1">
            <a:off x="8580896"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7"/>
          <p:cNvSpPr/>
          <p:nvPr/>
        </p:nvSpPr>
        <p:spPr>
          <a:xfrm>
            <a:off x="1" y="0"/>
            <a:ext cx="933856" cy="933856"/>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2" name="Google Shape;152;p57"/>
          <p:cNvGrpSpPr/>
          <p:nvPr/>
        </p:nvGrpSpPr>
        <p:grpSpPr>
          <a:xfrm>
            <a:off x="8082092" y="5590903"/>
            <a:ext cx="1572380" cy="1267097"/>
            <a:chOff x="7413403" y="4976359"/>
            <a:chExt cx="2334986" cy="1881641"/>
          </a:xfrm>
        </p:grpSpPr>
        <p:sp>
          <p:nvSpPr>
            <p:cNvPr id="153" name="Google Shape;153;p57"/>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57"/>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55" name="Google Shape;155;p57"/>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7"/>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8" name="Google Shape;158;p57"/>
          <p:cNvSpPr txBox="1">
            <a:spLocks noGrp="1"/>
          </p:cNvSpPr>
          <p:nvPr>
            <p:ph type="body" idx="2"/>
          </p:nvPr>
        </p:nvSpPr>
        <p:spPr>
          <a:xfrm>
            <a:off x="6283235" y="2528203"/>
            <a:ext cx="4663440" cy="28286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
              <a:buNone/>
              <a:defRPr sz="2000">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800"/>
              <a:buNone/>
              <a:defRPr sz="1800">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600"/>
              <a:buNone/>
              <a:defRPr sz="1600">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400"/>
              <a:buNone/>
              <a:defRPr sz="1400">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400"/>
              <a:buNone/>
              <a:defRPr sz="1400">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9" name="Google Shape;159;p57"/>
          <p:cNvSpPr txBox="1">
            <a:spLocks noGrp="1"/>
          </p:cNvSpPr>
          <p:nvPr>
            <p:ph type="body" idx="3"/>
          </p:nvPr>
        </p:nvSpPr>
        <p:spPr>
          <a:xfrm>
            <a:off x="1167493" y="2005689"/>
            <a:ext cx="4663440" cy="52251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1">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800"/>
              <a:buNone/>
              <a:defRPr sz="1800" b="1">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0" name="Google Shape;160;p57"/>
          <p:cNvSpPr txBox="1">
            <a:spLocks noGrp="1"/>
          </p:cNvSpPr>
          <p:nvPr>
            <p:ph type="body" idx="4"/>
          </p:nvPr>
        </p:nvSpPr>
        <p:spPr>
          <a:xfrm>
            <a:off x="6283235" y="2005689"/>
            <a:ext cx="4663440" cy="52251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1">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800"/>
              <a:buNone/>
              <a:defRPr sz="1800" b="1">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Title and Content">
  <p:cSld name="3 Title and Content">
    <p:spTree>
      <p:nvGrpSpPr>
        <p:cNvPr id="1" name="Shape 161"/>
        <p:cNvGrpSpPr/>
        <p:nvPr/>
      </p:nvGrpSpPr>
      <p:grpSpPr>
        <a:xfrm>
          <a:off x="0" y="0"/>
          <a:ext cx="0" cy="0"/>
          <a:chOff x="0" y="0"/>
          <a:chExt cx="0" cy="0"/>
        </a:xfrm>
      </p:grpSpPr>
      <p:sp>
        <p:nvSpPr>
          <p:cNvPr id="162" name="Google Shape;162;p58"/>
          <p:cNvSpPr txBox="1">
            <a:spLocks noGrp="1"/>
          </p:cNvSpPr>
          <p:nvPr>
            <p:ph type="title"/>
          </p:nvPr>
        </p:nvSpPr>
        <p:spPr>
          <a:xfrm>
            <a:off x="1167492" y="381000"/>
            <a:ext cx="9779183"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800"/>
              <a:buFont typeface="Calibri"/>
              <a:buNone/>
              <a:defRPr sz="48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58"/>
          <p:cNvSpPr txBox="1">
            <a:spLocks noGrp="1"/>
          </p:cNvSpPr>
          <p:nvPr>
            <p:ph type="body" idx="1"/>
          </p:nvPr>
        </p:nvSpPr>
        <p:spPr>
          <a:xfrm>
            <a:off x="1167491" y="2526318"/>
            <a:ext cx="3218688" cy="28286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
              <a:buNone/>
              <a:defRPr sz="2000">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800"/>
              <a:buNone/>
              <a:defRPr sz="1800">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600"/>
              <a:buNone/>
              <a:defRPr sz="1600">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400"/>
              <a:buNone/>
              <a:defRPr sz="1400">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400"/>
              <a:buNone/>
              <a:defRPr sz="1400">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4" name="Google Shape;164;p58"/>
          <p:cNvSpPr/>
          <p:nvPr/>
        </p:nvSpPr>
        <p:spPr>
          <a:xfrm rot="5400000">
            <a:off x="8580896" y="0"/>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58"/>
          <p:cNvSpPr/>
          <p:nvPr/>
        </p:nvSpPr>
        <p:spPr>
          <a:xfrm>
            <a:off x="-2364"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58"/>
          <p:cNvSpPr/>
          <p:nvPr/>
        </p:nvSpPr>
        <p:spPr>
          <a:xfrm rot="5400000" flipH="1">
            <a:off x="11258144" y="5924144"/>
            <a:ext cx="933856" cy="933856"/>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7" name="Google Shape;167;p58"/>
          <p:cNvGrpSpPr/>
          <p:nvPr/>
        </p:nvGrpSpPr>
        <p:grpSpPr>
          <a:xfrm>
            <a:off x="2587417" y="5590903"/>
            <a:ext cx="1572380" cy="1267097"/>
            <a:chOff x="7413403" y="4976359"/>
            <a:chExt cx="2334986" cy="1881641"/>
          </a:xfrm>
        </p:grpSpPr>
        <p:sp>
          <p:nvSpPr>
            <p:cNvPr id="168" name="Google Shape;168;p58"/>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58"/>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0" name="Google Shape;170;p58"/>
          <p:cNvSpPr txBox="1">
            <a:spLocks noGrp="1"/>
          </p:cNvSpPr>
          <p:nvPr>
            <p:ph type="dt" idx="10"/>
          </p:nvPr>
        </p:nvSpPr>
        <p:spPr>
          <a:xfrm>
            <a:off x="381000" y="6356350"/>
            <a:ext cx="17671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8"/>
          <p:cNvSpPr txBox="1">
            <a:spLocks noGrp="1"/>
          </p:cNvSpPr>
          <p:nvPr>
            <p:ph type="body" idx="2"/>
          </p:nvPr>
        </p:nvSpPr>
        <p:spPr>
          <a:xfrm>
            <a:off x="4683787" y="2526318"/>
            <a:ext cx="3173279" cy="28286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
              <a:buNone/>
              <a:defRPr sz="2000">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800"/>
              <a:buNone/>
              <a:defRPr sz="1800">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600"/>
              <a:buNone/>
              <a:defRPr sz="1600">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400"/>
              <a:buNone/>
              <a:defRPr sz="1400">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400"/>
              <a:buNone/>
              <a:defRPr sz="1400">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3" name="Google Shape;173;p58"/>
          <p:cNvSpPr txBox="1">
            <a:spLocks noGrp="1"/>
          </p:cNvSpPr>
          <p:nvPr>
            <p:ph type="body" idx="3"/>
          </p:nvPr>
        </p:nvSpPr>
        <p:spPr>
          <a:xfrm>
            <a:off x="1167493" y="2003804"/>
            <a:ext cx="3173278" cy="52251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1">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800"/>
              <a:buNone/>
              <a:defRPr sz="1800" b="1">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4" name="Google Shape;174;p58"/>
          <p:cNvSpPr txBox="1">
            <a:spLocks noGrp="1"/>
          </p:cNvSpPr>
          <p:nvPr>
            <p:ph type="body" idx="4"/>
          </p:nvPr>
        </p:nvSpPr>
        <p:spPr>
          <a:xfrm>
            <a:off x="4683788" y="2003804"/>
            <a:ext cx="3173278" cy="52251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1">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800"/>
              <a:buNone/>
              <a:defRPr sz="1800" b="1">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5" name="Google Shape;175;p58"/>
          <p:cNvSpPr txBox="1">
            <a:spLocks noGrp="1"/>
          </p:cNvSpPr>
          <p:nvPr>
            <p:ph type="body" idx="5"/>
          </p:nvPr>
        </p:nvSpPr>
        <p:spPr>
          <a:xfrm>
            <a:off x="8200082" y="2526318"/>
            <a:ext cx="3173279" cy="28286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
              <a:buNone/>
              <a:defRPr sz="2000">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1800"/>
              <a:buNone/>
              <a:defRPr sz="1800">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600"/>
              <a:buNone/>
              <a:defRPr sz="1600">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400"/>
              <a:buNone/>
              <a:defRPr sz="1400">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400"/>
              <a:buNone/>
              <a:defRPr sz="1400">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6" name="Google Shape;176;p58"/>
          <p:cNvSpPr txBox="1">
            <a:spLocks noGrp="1"/>
          </p:cNvSpPr>
          <p:nvPr>
            <p:ph type="body" idx="6"/>
          </p:nvPr>
        </p:nvSpPr>
        <p:spPr>
          <a:xfrm>
            <a:off x="8200083" y="2003804"/>
            <a:ext cx="3173278" cy="52251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b="1">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000"/>
              <a:buNone/>
              <a:defRPr sz="2000" b="1">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1800"/>
              <a:buNone/>
              <a:defRPr sz="1800" b="1">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600"/>
              <a:buNone/>
              <a:defRPr sz="1600" b="1">
                <a:latin typeface="Calibri"/>
                <a:ea typeface="Calibri"/>
                <a:cs typeface="Calibri"/>
                <a:sym typeface="Calibri"/>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7" name="Google Shape;177;p58"/>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0591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1622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2852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1260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561809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2483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0909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31960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13712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3477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45492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11/15/2022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95271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11/15/2022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36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30" name="Google Shape;3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11/15/2022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36169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11/15/2022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3387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11/15/2022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 name="Google Shape;3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1"/>
          <p:cNvSpPr>
            <a:spLocks noGrp="1"/>
          </p:cNvSpPr>
          <p:nvPr>
            <p:ph type="pic" idx="2"/>
          </p:nvPr>
        </p:nvSpPr>
        <p:spPr>
          <a:xfrm>
            <a:off x="5183188" y="987425"/>
            <a:ext cx="6172200" cy="4873625"/>
          </a:xfrm>
          <a:prstGeom prst="rect">
            <a:avLst/>
          </a:prstGeom>
          <a:noFill/>
          <a:ln>
            <a:noFill/>
          </a:ln>
        </p:spPr>
      </p:sp>
      <p:sp>
        <p:nvSpPr>
          <p:cNvPr id="68" name="Google Shape;68;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58838758"/>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Google Shape;183;p1"/>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Calibri"/>
              <a:ea typeface="Calibri"/>
              <a:cs typeface="Calibri"/>
              <a:sym typeface="Calibri"/>
            </a:endParaRPr>
          </a:p>
        </p:txBody>
      </p:sp>
      <p:grpSp>
        <p:nvGrpSpPr>
          <p:cNvPr id="184" name="Google Shape;184;p1"/>
          <p:cNvGrpSpPr/>
          <p:nvPr/>
        </p:nvGrpSpPr>
        <p:grpSpPr>
          <a:xfrm>
            <a:off x="1303402" y="3985"/>
            <a:ext cx="9772765" cy="6858000"/>
            <a:chOff x="1303402" y="36937"/>
            <a:chExt cx="9772765" cy="6858000"/>
          </a:xfrm>
        </p:grpSpPr>
        <p:sp>
          <p:nvSpPr>
            <p:cNvPr id="185" name="Google Shape;185;p1"/>
            <p:cNvSpPr/>
            <p:nvPr/>
          </p:nvSpPr>
          <p:spPr>
            <a:xfrm>
              <a:off x="1560551" y="36937"/>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Google Shape;186;p1"/>
            <p:cNvSpPr/>
            <p:nvPr/>
          </p:nvSpPr>
          <p:spPr>
            <a:xfrm>
              <a:off x="1659468" y="36937"/>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Google Shape;187;p1"/>
            <p:cNvSpPr/>
            <p:nvPr/>
          </p:nvSpPr>
          <p:spPr>
            <a:xfrm>
              <a:off x="1648217" y="36937"/>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 name="Google Shape;188;p1"/>
            <p:cNvSpPr/>
            <p:nvPr/>
          </p:nvSpPr>
          <p:spPr>
            <a:xfrm>
              <a:off x="1629061" y="36937"/>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1"/>
            <p:cNvSpPr/>
            <p:nvPr/>
          </p:nvSpPr>
          <p:spPr>
            <a:xfrm>
              <a:off x="1318434" y="36937"/>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 name="Google Shape;190;p1"/>
            <p:cNvSpPr/>
            <p:nvPr/>
          </p:nvSpPr>
          <p:spPr>
            <a:xfrm>
              <a:off x="1308320" y="36937"/>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000000">
                    <a:alpha val="40784"/>
                  </a:srgbClr>
                </a:gs>
                <a:gs pos="813">
                  <a:srgbClr val="000000">
                    <a:alpha val="40784"/>
                  </a:srgbClr>
                </a:gs>
                <a:gs pos="20000">
                  <a:srgbClr val="AA3E25">
                    <a:alpha val="55686"/>
                  </a:srgbClr>
                </a:gs>
                <a:gs pos="44000">
                  <a:srgbClr val="EED0AA">
                    <a:alpha val="56862"/>
                  </a:srgbClr>
                </a:gs>
                <a:gs pos="74000">
                  <a:srgbClr val="2DC49C">
                    <a:alpha val="33725"/>
                  </a:srgbClr>
                </a:gs>
                <a:gs pos="100000">
                  <a:srgbClr val="000000">
                    <a:alpha val="5882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p1"/>
            <p:cNvSpPr/>
            <p:nvPr/>
          </p:nvSpPr>
          <p:spPr>
            <a:xfrm>
              <a:off x="1303402" y="36937"/>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dk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92" name="Google Shape;192;p1"/>
          <p:cNvSpPr txBox="1">
            <a:spLocks noGrp="1"/>
          </p:cNvSpPr>
          <p:nvPr>
            <p:ph type="title"/>
          </p:nvPr>
        </p:nvSpPr>
        <p:spPr>
          <a:xfrm>
            <a:off x="2685934" y="1109135"/>
            <a:ext cx="6910325" cy="203105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Calibri"/>
              <a:buNone/>
            </a:pPr>
            <a:r>
              <a:rPr lang="en-US" sz="5200">
                <a:solidFill>
                  <a:srgbClr val="FFFFFF"/>
                </a:solidFill>
              </a:rPr>
              <a:t>Structure Of Personality</a:t>
            </a:r>
            <a:br>
              <a:rPr lang="en-US" sz="5200">
                <a:solidFill>
                  <a:srgbClr val="FFFFFF"/>
                </a:solidFill>
              </a:rPr>
            </a:br>
            <a:r>
              <a:rPr lang="en-US" sz="5200">
                <a:solidFill>
                  <a:srgbClr val="FFFFFF"/>
                </a:solidFill>
              </a:rPr>
              <a:t>By </a:t>
            </a:r>
            <a:r>
              <a:rPr lang="en-US" sz="5200"/>
              <a:t>Sigmund Freud</a:t>
            </a:r>
            <a:endParaRPr/>
          </a:p>
        </p:txBody>
      </p:sp>
      <p:sp>
        <p:nvSpPr>
          <p:cNvPr id="193" name="Google Shape;193;p1"/>
          <p:cNvSpPr txBox="1">
            <a:spLocks noGrp="1"/>
          </p:cNvSpPr>
          <p:nvPr>
            <p:ph type="body" idx="1"/>
          </p:nvPr>
        </p:nvSpPr>
        <p:spPr>
          <a:xfrm>
            <a:off x="3045368" y="3656919"/>
            <a:ext cx="6105194" cy="255113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FFFF"/>
              </a:buClr>
              <a:buSzPts val="2400"/>
              <a:buNone/>
            </a:pPr>
            <a:r>
              <a:rPr lang="en-US">
                <a:solidFill>
                  <a:srgbClr val="FFFFFF"/>
                </a:solidFill>
                <a:latin typeface="Calibri"/>
                <a:ea typeface="Calibri"/>
                <a:cs typeface="Calibri"/>
                <a:sym typeface="Calibri"/>
              </a:rPr>
              <a:t>Muhammad Anas</a:t>
            </a:r>
            <a:endParaRPr/>
          </a:p>
          <a:p>
            <a:pPr marL="0" lvl="0" indent="0" algn="ctr" rtl="0">
              <a:lnSpc>
                <a:spcPct val="90000"/>
              </a:lnSpc>
              <a:spcBef>
                <a:spcPts val="1000"/>
              </a:spcBef>
              <a:spcAft>
                <a:spcPts val="0"/>
              </a:spcAft>
              <a:buClr>
                <a:srgbClr val="FFFFFF"/>
              </a:buClr>
              <a:buSzPts val="2400"/>
              <a:buNone/>
            </a:pPr>
            <a:r>
              <a:rPr lang="en-US">
                <a:solidFill>
                  <a:srgbClr val="FFFFFF"/>
                </a:solidFill>
                <a:latin typeface="Calibri"/>
                <a:ea typeface="Calibri"/>
                <a:cs typeface="Calibri"/>
                <a:sym typeface="Calibri"/>
              </a:rPr>
              <a:t>Owais Ali Khan</a:t>
            </a:r>
            <a:endParaRPr/>
          </a:p>
          <a:p>
            <a:pPr marL="0" lvl="0" indent="0" algn="ctr" rtl="0">
              <a:lnSpc>
                <a:spcPct val="90000"/>
              </a:lnSpc>
              <a:spcBef>
                <a:spcPts val="1000"/>
              </a:spcBef>
              <a:spcAft>
                <a:spcPts val="0"/>
              </a:spcAft>
              <a:buClr>
                <a:srgbClr val="FFFFFF"/>
              </a:buClr>
              <a:buSzPts val="2400"/>
              <a:buNone/>
            </a:pPr>
            <a:r>
              <a:rPr lang="en-US">
                <a:solidFill>
                  <a:srgbClr val="FFFFFF"/>
                </a:solidFill>
                <a:latin typeface="Calibri"/>
                <a:ea typeface="Calibri"/>
                <a:cs typeface="Calibri"/>
                <a:sym typeface="Calibri"/>
              </a:rPr>
              <a:t>Uzair Shehzad</a:t>
            </a:r>
            <a:endParaRPr/>
          </a:p>
          <a:p>
            <a:pPr marL="0" lvl="0" indent="0" algn="ctr" rtl="0">
              <a:lnSpc>
                <a:spcPct val="90000"/>
              </a:lnSpc>
              <a:spcBef>
                <a:spcPts val="1000"/>
              </a:spcBef>
              <a:spcAft>
                <a:spcPts val="0"/>
              </a:spcAft>
              <a:buClr>
                <a:srgbClr val="FFFFFF"/>
              </a:buClr>
              <a:buSzPts val="2400"/>
              <a:buNone/>
            </a:pPr>
            <a:r>
              <a:rPr lang="en-US">
                <a:solidFill>
                  <a:srgbClr val="FFFFFF"/>
                </a:solidFill>
                <a:latin typeface="Calibri"/>
                <a:ea typeface="Calibri"/>
                <a:cs typeface="Calibri"/>
                <a:sym typeface="Calibri"/>
              </a:rPr>
              <a:t>Hussain Malik</a:t>
            </a:r>
            <a:endParaRPr/>
          </a:p>
          <a:p>
            <a:pPr marL="0" lvl="0" indent="0" algn="ctr" rtl="0">
              <a:lnSpc>
                <a:spcPct val="90000"/>
              </a:lnSpc>
              <a:spcBef>
                <a:spcPts val="1000"/>
              </a:spcBef>
              <a:spcAft>
                <a:spcPts val="0"/>
              </a:spcAft>
              <a:buClr>
                <a:srgbClr val="FFFFFF"/>
              </a:buClr>
              <a:buSzPts val="2400"/>
              <a:buNone/>
            </a:pPr>
            <a:r>
              <a:rPr lang="en-US">
                <a:solidFill>
                  <a:srgbClr val="FFFFFF"/>
                </a:solidFill>
                <a:latin typeface="Calibri"/>
                <a:ea typeface="Calibri"/>
                <a:cs typeface="Calibri"/>
                <a:sym typeface="Calibri"/>
              </a:rPr>
              <a:t>Hamza Iqbal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5"/>
        <p:cNvGrpSpPr/>
        <p:nvPr/>
      </p:nvGrpSpPr>
      <p:grpSpPr>
        <a:xfrm>
          <a:off x="0" y="0"/>
          <a:ext cx="0" cy="0"/>
          <a:chOff x="0" y="0"/>
          <a:chExt cx="0" cy="0"/>
        </a:xfrm>
      </p:grpSpPr>
      <p:sp>
        <p:nvSpPr>
          <p:cNvPr id="346" name="Google Shape;346;p10"/>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10"/>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348" name="Google Shape;348;p10"/>
          <p:cNvGrpSpPr/>
          <p:nvPr/>
        </p:nvGrpSpPr>
        <p:grpSpPr>
          <a:xfrm>
            <a:off x="1303402" y="3985"/>
            <a:ext cx="9772765" cy="6858000"/>
            <a:chOff x="1303402" y="36937"/>
            <a:chExt cx="9772765" cy="6858000"/>
          </a:xfrm>
        </p:grpSpPr>
        <p:sp>
          <p:nvSpPr>
            <p:cNvPr id="349" name="Google Shape;349;p10"/>
            <p:cNvSpPr/>
            <p:nvPr/>
          </p:nvSpPr>
          <p:spPr>
            <a:xfrm>
              <a:off x="1560551" y="36937"/>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10"/>
            <p:cNvSpPr/>
            <p:nvPr/>
          </p:nvSpPr>
          <p:spPr>
            <a:xfrm>
              <a:off x="1659468" y="36937"/>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10"/>
            <p:cNvSpPr/>
            <p:nvPr/>
          </p:nvSpPr>
          <p:spPr>
            <a:xfrm>
              <a:off x="1648217" y="36937"/>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10"/>
            <p:cNvSpPr/>
            <p:nvPr/>
          </p:nvSpPr>
          <p:spPr>
            <a:xfrm>
              <a:off x="1629061" y="36937"/>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10"/>
            <p:cNvSpPr/>
            <p:nvPr/>
          </p:nvSpPr>
          <p:spPr>
            <a:xfrm>
              <a:off x="1318434" y="36937"/>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 name="Google Shape;354;p10"/>
            <p:cNvSpPr/>
            <p:nvPr/>
          </p:nvSpPr>
          <p:spPr>
            <a:xfrm>
              <a:off x="1308320" y="36937"/>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000000">
                    <a:alpha val="40784"/>
                  </a:srgbClr>
                </a:gs>
                <a:gs pos="813">
                  <a:srgbClr val="000000">
                    <a:alpha val="40784"/>
                  </a:srgbClr>
                </a:gs>
                <a:gs pos="20000">
                  <a:srgbClr val="AA3E25">
                    <a:alpha val="55686"/>
                  </a:srgbClr>
                </a:gs>
                <a:gs pos="44000">
                  <a:srgbClr val="EED0AA">
                    <a:alpha val="56862"/>
                  </a:srgbClr>
                </a:gs>
                <a:gs pos="74000">
                  <a:srgbClr val="2DC49C">
                    <a:alpha val="33725"/>
                  </a:srgbClr>
                </a:gs>
                <a:gs pos="100000">
                  <a:srgbClr val="000000">
                    <a:alpha val="5882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0"/>
            <p:cNvSpPr/>
            <p:nvPr/>
          </p:nvSpPr>
          <p:spPr>
            <a:xfrm>
              <a:off x="1303402" y="36937"/>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dk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56" name="Google Shape;356;p10"/>
          <p:cNvSpPr txBox="1">
            <a:spLocks noGrp="1"/>
          </p:cNvSpPr>
          <p:nvPr>
            <p:ph type="title"/>
          </p:nvPr>
        </p:nvSpPr>
        <p:spPr>
          <a:xfrm>
            <a:off x="3045368" y="2043663"/>
            <a:ext cx="6105194" cy="203105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5200"/>
              <a:buFont typeface="Calibri"/>
              <a:buNone/>
            </a:pPr>
            <a:r>
              <a:rPr lang="en-US" sz="5200">
                <a:solidFill>
                  <a:schemeClr val="lt2"/>
                </a:solidFill>
                <a:latin typeface="Calibri"/>
                <a:ea typeface="Calibri"/>
                <a:cs typeface="Calibri"/>
                <a:sym typeface="Calibri"/>
              </a:rPr>
              <a:t>Main Concepts</a:t>
            </a:r>
            <a:endParaRPr sz="5200">
              <a:solidFill>
                <a:schemeClr val="lt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0"/>
        <p:cNvGrpSpPr/>
        <p:nvPr/>
      </p:nvGrpSpPr>
      <p:grpSpPr>
        <a:xfrm>
          <a:off x="0" y="0"/>
          <a:ext cx="0" cy="0"/>
          <a:chOff x="0" y="0"/>
          <a:chExt cx="0" cy="0"/>
        </a:xfrm>
      </p:grpSpPr>
      <p:sp>
        <p:nvSpPr>
          <p:cNvPr id="361" name="Google Shape;361;p11"/>
          <p:cNvSpPr/>
          <p:nvPr/>
        </p:nvSpPr>
        <p:spPr>
          <a:xfrm>
            <a:off x="0" y="-1"/>
            <a:ext cx="12188952" cy="685330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11"/>
          <p:cNvSpPr/>
          <p:nvPr/>
        </p:nvSpPr>
        <p:spPr>
          <a:xfrm>
            <a:off x="0" y="-1"/>
            <a:ext cx="12188952" cy="685330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63" name="Google Shape;363;p11"/>
          <p:cNvGrpSpPr/>
          <p:nvPr/>
        </p:nvGrpSpPr>
        <p:grpSpPr>
          <a:xfrm flipH="1">
            <a:off x="2636" y="52996"/>
            <a:ext cx="6093363" cy="6805005"/>
            <a:chOff x="6095999" y="52996"/>
            <a:chExt cx="6093363" cy="6805005"/>
          </a:xfrm>
        </p:grpSpPr>
        <p:sp>
          <p:nvSpPr>
            <p:cNvPr id="364" name="Google Shape;364;p11"/>
            <p:cNvSpPr/>
            <p:nvPr/>
          </p:nvSpPr>
          <p:spPr>
            <a:xfrm>
              <a:off x="6096001" y="52996"/>
              <a:ext cx="6093361" cy="6805003"/>
            </a:xfrm>
            <a:custGeom>
              <a:avLst/>
              <a:gdLst/>
              <a:ahLst/>
              <a:cxnLst/>
              <a:rect l="l" t="t" r="r" b="b"/>
              <a:pathLst>
                <a:path w="5890489" h="6578438" extrusionOk="0">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11"/>
            <p:cNvSpPr/>
            <p:nvPr/>
          </p:nvSpPr>
          <p:spPr>
            <a:xfrm>
              <a:off x="6095999" y="52997"/>
              <a:ext cx="6093363" cy="6805004"/>
            </a:xfrm>
            <a:custGeom>
              <a:avLst/>
              <a:gdLst/>
              <a:ahLst/>
              <a:cxnLst/>
              <a:rect l="l" t="t" r="r" b="b"/>
              <a:pathLst>
                <a:path w="5890491" h="6578439" extrusionOk="0">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1"/>
            <p:cNvSpPr/>
            <p:nvPr/>
          </p:nvSpPr>
          <p:spPr>
            <a:xfrm>
              <a:off x="6096000" y="52997"/>
              <a:ext cx="6093362" cy="6805004"/>
            </a:xfrm>
            <a:custGeom>
              <a:avLst/>
              <a:gdLst/>
              <a:ahLst/>
              <a:cxnLst/>
              <a:rect l="l" t="t" r="r" b="b"/>
              <a:pathLst>
                <a:path w="5890490" h="6578439" extrusionOk="0">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67" name="Google Shape;367;p11"/>
          <p:cNvSpPr txBox="1">
            <a:spLocks noGrp="1"/>
          </p:cNvSpPr>
          <p:nvPr>
            <p:ph type="ctrTitle"/>
          </p:nvPr>
        </p:nvSpPr>
        <p:spPr>
          <a:xfrm>
            <a:off x="790295" y="2747890"/>
            <a:ext cx="3658053" cy="178651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2"/>
              </a:buClr>
              <a:buSzPts val="4000"/>
              <a:buFont typeface="Calibri"/>
              <a:buNone/>
            </a:pPr>
            <a:r>
              <a:rPr lang="en-US" sz="4000">
                <a:solidFill>
                  <a:schemeClr val="lt2"/>
                </a:solidFill>
              </a:rPr>
              <a:t>Levels Of Awareness</a:t>
            </a:r>
            <a:endParaRPr/>
          </a:p>
        </p:txBody>
      </p:sp>
      <p:graphicFrame>
        <p:nvGraphicFramePr>
          <p:cNvPr id="368" name="Google Shape;368;p11"/>
          <p:cNvGraphicFramePr/>
          <p:nvPr>
            <p:extLst>
              <p:ext uri="{D42A27DB-BD31-4B8C-83A1-F6EECF244321}">
                <p14:modId xmlns:p14="http://schemas.microsoft.com/office/powerpoint/2010/main" val="2725701242"/>
              </p:ext>
            </p:extLst>
          </p:nvPr>
        </p:nvGraphicFramePr>
        <p:xfrm>
          <a:off x="7289320" y="1739661"/>
          <a:ext cx="2722875" cy="3575600"/>
        </p:xfrm>
        <a:graphic>
          <a:graphicData uri="http://schemas.openxmlformats.org/drawingml/2006/table">
            <a:tbl>
              <a:tblPr firstRow="1" bandRow="1">
                <a:noFill/>
                <a:tableStyleId>{B84AC380-6A13-40DB-BF87-61BC9878A2D9}</a:tableStyleId>
              </a:tblPr>
              <a:tblGrid>
                <a:gridCol w="2722875">
                  <a:extLst>
                    <a:ext uri="{9D8B030D-6E8A-4147-A177-3AD203B41FA5}">
                      <a16:colId xmlns:a16="http://schemas.microsoft.com/office/drawing/2014/main" val="20000"/>
                    </a:ext>
                  </a:extLst>
                </a:gridCol>
              </a:tblGrid>
              <a:tr h="1229100">
                <a:tc>
                  <a:txBody>
                    <a:bodyPr/>
                    <a:lstStyle/>
                    <a:p>
                      <a:pPr marL="0" marR="0" lvl="0" indent="0" algn="l" rtl="0">
                        <a:spcBef>
                          <a:spcPts val="0"/>
                        </a:spcBef>
                        <a:spcAft>
                          <a:spcPts val="0"/>
                        </a:spcAft>
                        <a:buClr>
                          <a:schemeClr val="lt1"/>
                        </a:buClr>
                        <a:buSzPts val="2500"/>
                        <a:buFont typeface="Calibri"/>
                        <a:buNone/>
                      </a:pPr>
                      <a:r>
                        <a:rPr lang="en-US" sz="2500" b="0" u="none" strike="noStrike" cap="none" dirty="0">
                          <a:solidFill>
                            <a:schemeClr val="lt1"/>
                          </a:solidFill>
                          <a:latin typeface="Calibri"/>
                          <a:ea typeface="Calibri"/>
                          <a:cs typeface="Calibri"/>
                          <a:sym typeface="Calibri"/>
                        </a:rPr>
                        <a:t>Consciousness</a:t>
                      </a:r>
                      <a:endParaRPr sz="2500" u="none" strike="noStrike" cap="none"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0"/>
                  </a:ext>
                </a:extLst>
              </a:tr>
              <a:tr h="1173250">
                <a:tc>
                  <a:txBody>
                    <a:bodyPr/>
                    <a:lstStyle/>
                    <a:p>
                      <a:pPr marL="0" marR="0" lvl="0" indent="0" algn="l" rtl="0">
                        <a:spcBef>
                          <a:spcPts val="0"/>
                        </a:spcBef>
                        <a:spcAft>
                          <a:spcPts val="0"/>
                        </a:spcAft>
                        <a:buClr>
                          <a:schemeClr val="lt1"/>
                        </a:buClr>
                        <a:buSzPts val="2500"/>
                        <a:buFont typeface="Calibri"/>
                        <a:buNone/>
                      </a:pPr>
                      <a:r>
                        <a:rPr lang="en-US" sz="2500" b="0" i="0" u="none" strike="noStrike" cap="none" dirty="0">
                          <a:solidFill>
                            <a:schemeClr val="lt1"/>
                          </a:solidFill>
                          <a:latin typeface="Calibri"/>
                          <a:ea typeface="Calibri"/>
                          <a:cs typeface="Calibri"/>
                          <a:sym typeface="Calibri"/>
                        </a:rPr>
                        <a:t>Preconsciousness</a:t>
                      </a:r>
                      <a:endParaRPr sz="2500" u="none" strike="noStrike" cap="none"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1173250">
                <a:tc>
                  <a:txBody>
                    <a:bodyPr/>
                    <a:lstStyle/>
                    <a:p>
                      <a:pPr marL="0" marR="0" lvl="0" indent="0" algn="l" rtl="0">
                        <a:spcBef>
                          <a:spcPts val="0"/>
                        </a:spcBef>
                        <a:spcAft>
                          <a:spcPts val="0"/>
                        </a:spcAft>
                        <a:buClr>
                          <a:schemeClr val="lt1"/>
                        </a:buClr>
                        <a:buSzPts val="2500"/>
                        <a:buFont typeface="Calibri"/>
                        <a:buNone/>
                      </a:pPr>
                      <a:r>
                        <a:rPr lang="en-US" sz="2500" b="0" i="0" u="none" strike="noStrike" cap="none" dirty="0">
                          <a:solidFill>
                            <a:schemeClr val="lt1"/>
                          </a:solidFill>
                          <a:latin typeface="Calibri"/>
                          <a:ea typeface="Calibri"/>
                          <a:cs typeface="Calibri"/>
                          <a:sym typeface="Calibri"/>
                        </a:rPr>
                        <a:t>Unconsciousness</a:t>
                      </a:r>
                      <a:endParaRPr sz="2500" u="none" strike="noStrike" cap="none"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2"/>
        <p:cNvGrpSpPr/>
        <p:nvPr/>
      </p:nvGrpSpPr>
      <p:grpSpPr>
        <a:xfrm>
          <a:off x="0" y="0"/>
          <a:ext cx="0" cy="0"/>
          <a:chOff x="0" y="0"/>
          <a:chExt cx="0" cy="0"/>
        </a:xfrm>
      </p:grpSpPr>
      <p:sp>
        <p:nvSpPr>
          <p:cNvPr id="373" name="Google Shape;373;p12"/>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12"/>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375" name="Google Shape;375;p12"/>
          <p:cNvSpPr txBox="1">
            <a:spLocks noGrp="1"/>
          </p:cNvSpPr>
          <p:nvPr>
            <p:ph type="title"/>
          </p:nvPr>
        </p:nvSpPr>
        <p:spPr>
          <a:xfrm>
            <a:off x="1179226" y="387009"/>
            <a:ext cx="9833548" cy="132556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3600"/>
              <a:buFont typeface="Calibri"/>
              <a:buNone/>
            </a:pPr>
            <a:r>
              <a:rPr lang="en-US" sz="3600">
                <a:solidFill>
                  <a:schemeClr val="lt2"/>
                </a:solidFill>
              </a:rPr>
              <a:t>Levels Of Awareness </a:t>
            </a:r>
            <a:endParaRPr/>
          </a:p>
        </p:txBody>
      </p:sp>
      <p:grpSp>
        <p:nvGrpSpPr>
          <p:cNvPr id="376" name="Google Shape;376;p12"/>
          <p:cNvGrpSpPr/>
          <p:nvPr/>
        </p:nvGrpSpPr>
        <p:grpSpPr>
          <a:xfrm>
            <a:off x="0" y="0"/>
            <a:ext cx="3346102" cy="2510865"/>
            <a:chOff x="-305" y="-1"/>
            <a:chExt cx="3832880" cy="2876136"/>
          </a:xfrm>
        </p:grpSpPr>
        <p:sp>
          <p:nvSpPr>
            <p:cNvPr id="377" name="Google Shape;377;p12"/>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12"/>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9" name="Google Shape;379;p12"/>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12"/>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81" name="Google Shape;381;p12"/>
          <p:cNvSpPr txBox="1">
            <a:spLocks noGrp="1"/>
          </p:cNvSpPr>
          <p:nvPr>
            <p:ph type="body" idx="1"/>
          </p:nvPr>
        </p:nvSpPr>
        <p:spPr>
          <a:xfrm>
            <a:off x="1179226" y="2510168"/>
            <a:ext cx="9833548" cy="245726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FFFF"/>
              </a:buClr>
              <a:buSzPts val="2400"/>
              <a:buNone/>
            </a:pPr>
            <a:r>
              <a:rPr lang="en-US" sz="2400">
                <a:solidFill>
                  <a:srgbClr val="FFFFFF"/>
                </a:solidFill>
                <a:latin typeface="Calibri"/>
                <a:ea typeface="Calibri"/>
                <a:cs typeface="Calibri"/>
                <a:sym typeface="Calibri"/>
              </a:rPr>
              <a:t>The conscious mind involves thoughts </a:t>
            </a:r>
            <a:r>
              <a:rPr lang="en-US" sz="2400">
                <a:latin typeface="Calibri"/>
                <a:ea typeface="Calibri"/>
                <a:cs typeface="Calibri"/>
                <a:sym typeface="Calibri"/>
              </a:rPr>
              <a:t>that someone is aware of at any given moment.</a:t>
            </a:r>
            <a:endParaRPr sz="2400">
              <a:solidFill>
                <a:srgbClr val="E7E6E6"/>
              </a:solidFill>
              <a:latin typeface="Calibri"/>
              <a:ea typeface="Calibri"/>
              <a:cs typeface="Calibri"/>
              <a:sym typeface="Calibri"/>
            </a:endParaRPr>
          </a:p>
          <a:p>
            <a:pPr marL="0" lvl="0" indent="0" algn="ctr" rtl="0">
              <a:lnSpc>
                <a:spcPct val="90000"/>
              </a:lnSpc>
              <a:spcBef>
                <a:spcPts val="1000"/>
              </a:spcBef>
              <a:spcAft>
                <a:spcPts val="0"/>
              </a:spcAft>
              <a:buClr>
                <a:schemeClr val="lt1"/>
              </a:buClr>
              <a:buSzPts val="2400"/>
              <a:buNone/>
            </a:pPr>
            <a:r>
              <a:rPr lang="en-US" sz="2400">
                <a:latin typeface="Calibri"/>
                <a:ea typeface="Calibri"/>
                <a:cs typeface="Calibri"/>
                <a:sym typeface="Calibri"/>
              </a:rPr>
              <a:t> The preconscious mind involves things that can be brought into consciousness at any time.</a:t>
            </a:r>
            <a:endParaRPr sz="2400">
              <a:solidFill>
                <a:schemeClr val="lt2"/>
              </a:solidFill>
              <a:latin typeface="Calibri"/>
              <a:ea typeface="Calibri"/>
              <a:cs typeface="Calibri"/>
              <a:sym typeface="Calibri"/>
            </a:endParaRPr>
          </a:p>
          <a:p>
            <a:pPr marL="0" lvl="0" indent="0" algn="ctr" rtl="0">
              <a:lnSpc>
                <a:spcPct val="90000"/>
              </a:lnSpc>
              <a:spcBef>
                <a:spcPts val="1000"/>
              </a:spcBef>
              <a:spcAft>
                <a:spcPts val="0"/>
              </a:spcAft>
              <a:buClr>
                <a:schemeClr val="lt1"/>
              </a:buClr>
              <a:buSzPts val="2400"/>
              <a:buNone/>
            </a:pPr>
            <a:r>
              <a:rPr lang="en-US" sz="2400">
                <a:latin typeface="Calibri"/>
                <a:ea typeface="Calibri"/>
                <a:cs typeface="Calibri"/>
                <a:sym typeface="Calibri"/>
              </a:rPr>
              <a:t> The unconscious mind includes the thoughts and feelings that exist outside of one's conscious awareness.</a:t>
            </a:r>
            <a:endParaRPr sz="2400">
              <a:solidFill>
                <a:schemeClr val="lt2"/>
              </a:solidFill>
              <a:latin typeface="Calibri"/>
              <a:ea typeface="Calibri"/>
              <a:cs typeface="Calibri"/>
              <a:sym typeface="Calibri"/>
            </a:endParaRPr>
          </a:p>
        </p:txBody>
      </p:sp>
      <p:grpSp>
        <p:nvGrpSpPr>
          <p:cNvPr id="382" name="Google Shape;382;p12"/>
          <p:cNvGrpSpPr/>
          <p:nvPr/>
        </p:nvGrpSpPr>
        <p:grpSpPr>
          <a:xfrm rot="5400000">
            <a:off x="9072780" y="3734338"/>
            <a:ext cx="3878664" cy="2368659"/>
            <a:chOff x="6867015" y="-1"/>
            <a:chExt cx="5324985" cy="3251912"/>
          </a:xfrm>
        </p:grpSpPr>
        <p:sp>
          <p:nvSpPr>
            <p:cNvPr id="383" name="Google Shape;383;p12"/>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12"/>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12"/>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12"/>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0"/>
        <p:cNvGrpSpPr/>
        <p:nvPr/>
      </p:nvGrpSpPr>
      <p:grpSpPr>
        <a:xfrm>
          <a:off x="0" y="0"/>
          <a:ext cx="0" cy="0"/>
          <a:chOff x="0" y="0"/>
          <a:chExt cx="0" cy="0"/>
        </a:xfrm>
      </p:grpSpPr>
      <p:sp>
        <p:nvSpPr>
          <p:cNvPr id="391" name="Google Shape;391;p13"/>
          <p:cNvSpPr/>
          <p:nvPr/>
        </p:nvSpPr>
        <p:spPr>
          <a:xfrm>
            <a:off x="-1"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2" name="Google Shape;392;p13" descr="Diagram, map&#10;&#10;Description automatically generated"/>
          <p:cNvPicPr preferRelativeResize="0"/>
          <p:nvPr/>
        </p:nvPicPr>
        <p:blipFill rotWithShape="1">
          <a:blip r:embed="rId3">
            <a:alphaModFix/>
          </a:blip>
          <a:srcRect t="19992" r="-1" b="25573"/>
          <a:stretch/>
        </p:blipFill>
        <p:spPr>
          <a:xfrm>
            <a:off x="1" y="10"/>
            <a:ext cx="8591341" cy="6857990"/>
          </a:xfrm>
          <a:prstGeom prst="rect">
            <a:avLst/>
          </a:prstGeom>
          <a:noFill/>
          <a:ln>
            <a:noFill/>
          </a:ln>
        </p:spPr>
      </p:pic>
      <p:sp>
        <p:nvSpPr>
          <p:cNvPr id="393" name="Google Shape;393;p13"/>
          <p:cNvSpPr/>
          <p:nvPr/>
        </p:nvSpPr>
        <p:spPr>
          <a:xfrm flipH="1">
            <a:off x="5125019" y="0"/>
            <a:ext cx="7066978" cy="6858000"/>
          </a:xfrm>
          <a:prstGeom prst="rect">
            <a:avLst/>
          </a:prstGeom>
          <a:gradFill>
            <a:gsLst>
              <a:gs pos="0">
                <a:srgbClr val="000000">
                  <a:alpha val="0"/>
                </a:srgbClr>
              </a:gs>
              <a:gs pos="19000">
                <a:srgbClr val="000000">
                  <a:alpha val="37647"/>
                </a:srgbClr>
              </a:gs>
              <a:gs pos="35000">
                <a:srgbClr val="000000">
                  <a:alpha val="76862"/>
                </a:srgbClr>
              </a:gs>
              <a:gs pos="4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13"/>
          <p:cNvSpPr txBox="1">
            <a:spLocks noGrp="1"/>
          </p:cNvSpPr>
          <p:nvPr>
            <p:ph type="body" idx="1"/>
          </p:nvPr>
        </p:nvSpPr>
        <p:spPr>
          <a:xfrm>
            <a:off x="7876667" y="220088"/>
            <a:ext cx="3822189" cy="98231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a:t>This is the aspect of our mental processing that we can think and talk about rationally.</a:t>
            </a:r>
            <a:endParaRPr sz="2000"/>
          </a:p>
        </p:txBody>
      </p:sp>
      <p:sp>
        <p:nvSpPr>
          <p:cNvPr id="395" name="Google Shape;395;p13"/>
          <p:cNvSpPr txBox="1"/>
          <p:nvPr/>
        </p:nvSpPr>
        <p:spPr>
          <a:xfrm>
            <a:off x="7877229" y="1962509"/>
            <a:ext cx="3824377" cy="92333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Consists of anything that could potentially be brought into the conscious mind.</a:t>
            </a:r>
            <a:endParaRPr sz="1800">
              <a:solidFill>
                <a:schemeClr val="lt1"/>
              </a:solidFill>
              <a:latin typeface="Calibri"/>
              <a:ea typeface="Calibri"/>
              <a:cs typeface="Calibri"/>
              <a:sym typeface="Calibri"/>
            </a:endParaRPr>
          </a:p>
        </p:txBody>
      </p:sp>
      <p:sp>
        <p:nvSpPr>
          <p:cNvPr id="396" name="Google Shape;396;p13"/>
          <p:cNvSpPr txBox="1"/>
          <p:nvPr/>
        </p:nvSpPr>
        <p:spPr>
          <a:xfrm>
            <a:off x="7871603" y="6072558"/>
            <a:ext cx="3824063" cy="646331"/>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Contains contents that are unacceptable or unpleasant</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10;&#10;Description automatically generated">
            <a:extLst>
              <a:ext uri="{FF2B5EF4-FFF2-40B4-BE49-F238E27FC236}">
                <a16:creationId xmlns:a16="http://schemas.microsoft.com/office/drawing/2014/main" id="{3FE03799-F6AC-06D3-E591-D287E87CF0BD}"/>
              </a:ext>
            </a:extLst>
          </p:cNvPr>
          <p:cNvPicPr>
            <a:picLocks noChangeAspect="1"/>
          </p:cNvPicPr>
          <p:nvPr/>
        </p:nvPicPr>
        <p:blipFill rotWithShape="1">
          <a:blip r:embed="rId2">
            <a:alphaModFix amt="35000"/>
          </a:blip>
          <a:srcRect t="12025" b="85"/>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Consciousness</a:t>
            </a:r>
          </a:p>
        </p:txBody>
      </p:sp>
      <p:cxnSp>
        <p:nvCxnSpPr>
          <p:cNvPr id="59" name="Straight Connector 5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9A3511-17A5-823C-2370-11E7936EFAE3}"/>
              </a:ext>
            </a:extLst>
          </p:cNvPr>
          <p:cNvSpPr txBox="1"/>
          <p:nvPr/>
        </p:nvSpPr>
        <p:spPr>
          <a:xfrm>
            <a:off x="5256021" y="1712843"/>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28600" lvl="1" algn="ctr">
              <a:lnSpc>
                <a:spcPct val="90000"/>
              </a:lnSpc>
              <a:spcAft>
                <a:spcPts val="600"/>
              </a:spcAft>
            </a:pPr>
            <a:r>
              <a:rPr lang="en-US" sz="2800" dirty="0">
                <a:solidFill>
                  <a:srgbClr val="FFFFFF"/>
                </a:solidFill>
              </a:rPr>
              <a:t>We are conscious of both the external world and our internal selves </a:t>
            </a:r>
            <a:endParaRPr lang="en-US" sz="2800">
              <a:solidFill>
                <a:srgbClr val="FFFFFF"/>
              </a:solidFill>
              <a:ea typeface="Calibri"/>
              <a:cs typeface="Calibri"/>
            </a:endParaRPr>
          </a:p>
          <a:p>
            <a:pPr>
              <a:lnSpc>
                <a:spcPct val="90000"/>
              </a:lnSpc>
              <a:spcAft>
                <a:spcPts val="600"/>
              </a:spcAft>
            </a:pPr>
            <a:r>
              <a:rPr lang="en-US" sz="2400" dirty="0">
                <a:solidFill>
                  <a:srgbClr val="FFFFFF"/>
                </a:solidFill>
              </a:rPr>
              <a:t>But where does Consciousness come from?</a:t>
            </a:r>
            <a:endParaRPr lang="en-US" sz="2400">
              <a:solidFill>
                <a:srgbClr val="FFFFFF"/>
              </a:solidFill>
              <a:ea typeface="Calibri"/>
              <a:cs typeface="Calibri"/>
            </a:endParaRPr>
          </a:p>
          <a:p>
            <a:pPr marL="285750" indent="-228600">
              <a:lnSpc>
                <a:spcPct val="90000"/>
              </a:lnSpc>
              <a:spcAft>
                <a:spcPts val="600"/>
              </a:spcAft>
              <a:buFont typeface="Arial" panose="020B0604020202020204" pitchFamily="34" charset="0"/>
              <a:buChar char="•"/>
            </a:pPr>
            <a:r>
              <a:rPr lang="en-US" sz="2400" dirty="0">
                <a:solidFill>
                  <a:srgbClr val="FFFFFF"/>
                </a:solidFill>
              </a:rPr>
              <a:t>Scientist theologians and philosophers have been trying to get to the bottom of this question for centuries without reaching any consensus.</a:t>
            </a:r>
            <a:endParaRPr lang="en-US" sz="2400">
              <a:solidFill>
                <a:srgbClr val="FFFFFF"/>
              </a:solidFill>
              <a:ea typeface="Calibri"/>
              <a:cs typeface="Calibri"/>
            </a:endParaRPr>
          </a:p>
          <a:p>
            <a:pPr marL="285750" indent="-228600">
              <a:lnSpc>
                <a:spcPct val="90000"/>
              </a:lnSpc>
              <a:spcAft>
                <a:spcPts val="600"/>
              </a:spcAft>
              <a:buFont typeface="Arial" panose="020B0604020202020204" pitchFamily="34" charset="0"/>
              <a:buChar char="•"/>
            </a:pPr>
            <a:r>
              <a:rPr lang="en-US" sz="2400" dirty="0">
                <a:solidFill>
                  <a:srgbClr val="FFFFFF"/>
                </a:solidFill>
              </a:rPr>
              <a:t>Recent Theory: consciousness is the brains imperfect picture of its own activity.</a:t>
            </a:r>
            <a:endParaRPr lang="en-US" sz="2400">
              <a:solidFill>
                <a:srgbClr val="FFFFFF"/>
              </a:solidFill>
              <a:ea typeface="Calibri"/>
              <a:cs typeface="Calibri"/>
            </a:endParaRPr>
          </a:p>
          <a:p>
            <a:pPr marL="285750" indent="-228600">
              <a:lnSpc>
                <a:spcPct val="90000"/>
              </a:lnSpc>
              <a:spcAft>
                <a:spcPts val="600"/>
              </a:spcAft>
              <a:buFont typeface="Arial" panose="020B0604020202020204" pitchFamily="34" charset="0"/>
              <a:buChar char="•"/>
            </a:pPr>
            <a:r>
              <a:rPr lang="en-US" sz="2400" dirty="0">
                <a:solidFill>
                  <a:srgbClr val="FFFFFF"/>
                </a:solidFill>
              </a:rPr>
              <a:t>Based on sensory inputs it builds models, everything we know is based on these models.</a:t>
            </a:r>
            <a:endParaRPr lang="en-US" sz="2400" dirty="0">
              <a:solidFill>
                <a:srgbClr val="FFFFFF"/>
              </a:solidFill>
              <a:ea typeface="Calibri"/>
              <a:cs typeface="Calibri"/>
            </a:endParaRPr>
          </a:p>
          <a:p>
            <a:pPr marL="285750" indent="-228600">
              <a:lnSpc>
                <a:spcPct val="90000"/>
              </a:lnSpc>
              <a:spcAft>
                <a:spcPts val="600"/>
              </a:spcAft>
              <a:buFont typeface="Arial" panose="020B0604020202020204" pitchFamily="34" charset="0"/>
              <a:buChar char="•"/>
            </a:pPr>
            <a:endParaRPr lang="en-US" sz="2000">
              <a:solidFill>
                <a:srgbClr val="FFFFFF"/>
              </a:solidFill>
            </a:endParaRPr>
          </a:p>
          <a:p>
            <a:pPr marL="285750" indent="-228600">
              <a:lnSpc>
                <a:spcPct val="90000"/>
              </a:lnSpc>
              <a:spcAft>
                <a:spcPts val="600"/>
              </a:spcAft>
              <a:buFont typeface="Arial" panose="020B0604020202020204" pitchFamily="34" charset="0"/>
              <a:buChar char="•"/>
            </a:pPr>
            <a:endParaRPr lang="en-US" sz="2000">
              <a:solidFill>
                <a:srgbClr val="FFFFFF"/>
              </a:solidFill>
            </a:endParaRPr>
          </a:p>
          <a:p>
            <a:pPr marL="285750" indent="-228600">
              <a:lnSpc>
                <a:spcPct val="90000"/>
              </a:lnSpc>
              <a:spcAft>
                <a:spcPts val="600"/>
              </a:spcAft>
              <a:buFont typeface="Arial" panose="020B0604020202020204" pitchFamily="34" charset="0"/>
              <a:buChar char="•"/>
            </a:pPr>
            <a:endParaRPr lang="en-US" sz="2000">
              <a:solidFill>
                <a:srgbClr val="FFFFFF"/>
              </a:solidFill>
            </a:endParaRPr>
          </a:p>
          <a:p>
            <a:pPr marL="285750" indent="-228600">
              <a:lnSpc>
                <a:spcPct val="90000"/>
              </a:lnSpc>
              <a:spcAft>
                <a:spcPts val="600"/>
              </a:spcAft>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3507993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0"/>
        <p:cNvGrpSpPr/>
        <p:nvPr/>
      </p:nvGrpSpPr>
      <p:grpSpPr>
        <a:xfrm>
          <a:off x="0" y="0"/>
          <a:ext cx="0" cy="0"/>
          <a:chOff x="0" y="0"/>
          <a:chExt cx="0" cy="0"/>
        </a:xfrm>
      </p:grpSpPr>
      <p:sp>
        <p:nvSpPr>
          <p:cNvPr id="421" name="Google Shape;421;p15"/>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15"/>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423" name="Google Shape;423;p15"/>
          <p:cNvSpPr txBox="1">
            <a:spLocks noGrp="1"/>
          </p:cNvSpPr>
          <p:nvPr>
            <p:ph type="title"/>
          </p:nvPr>
        </p:nvSpPr>
        <p:spPr>
          <a:xfrm>
            <a:off x="1179226" y="387009"/>
            <a:ext cx="9833548"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alibri"/>
              <a:buNone/>
            </a:pPr>
            <a:r>
              <a:rPr lang="en-US" sz="3600"/>
              <a:t>Examples</a:t>
            </a:r>
            <a:endParaRPr/>
          </a:p>
        </p:txBody>
      </p:sp>
      <p:grpSp>
        <p:nvGrpSpPr>
          <p:cNvPr id="424" name="Google Shape;424;p15"/>
          <p:cNvGrpSpPr/>
          <p:nvPr/>
        </p:nvGrpSpPr>
        <p:grpSpPr>
          <a:xfrm>
            <a:off x="0" y="0"/>
            <a:ext cx="3346102" cy="2510865"/>
            <a:chOff x="-305" y="-1"/>
            <a:chExt cx="3832880" cy="2876136"/>
          </a:xfrm>
        </p:grpSpPr>
        <p:sp>
          <p:nvSpPr>
            <p:cNvPr id="425" name="Google Shape;425;p15"/>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 name="Google Shape;426;p15"/>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15"/>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p15"/>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29" name="Google Shape;429;p15"/>
          <p:cNvSpPr txBox="1">
            <a:spLocks noGrp="1"/>
          </p:cNvSpPr>
          <p:nvPr>
            <p:ph type="body" idx="1"/>
          </p:nvPr>
        </p:nvSpPr>
        <p:spPr>
          <a:xfrm>
            <a:off x="1179226" y="1719414"/>
            <a:ext cx="9833548" cy="475764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For instance, one model built deep into the visual system chords white light as brightness without color in reality white light includes wavelength that correspond to all the different colors we can see. Our concept of white light is wrong and oversimplified but good enough for us to function.</a:t>
            </a:r>
            <a:endParaRPr dirty="0"/>
          </a:p>
          <a:p>
            <a:pPr marL="228600" lvl="0" indent="-76200" algn="l" rtl="0">
              <a:lnSpc>
                <a:spcPct val="90000"/>
              </a:lnSpc>
              <a:spcBef>
                <a:spcPts val="1000"/>
              </a:spcBef>
              <a:spcAft>
                <a:spcPts val="0"/>
              </a:spcAft>
              <a:buClr>
                <a:schemeClr val="lt1"/>
              </a:buClr>
              <a:buSzPts val="2400"/>
              <a:buNone/>
            </a:pPr>
            <a:endParaRPr sz="2400"/>
          </a:p>
          <a:p>
            <a:pPr marL="228600" lvl="0" indent="-228600" algn="l" rtl="0">
              <a:lnSpc>
                <a:spcPct val="90000"/>
              </a:lnSpc>
              <a:spcBef>
                <a:spcPts val="1000"/>
              </a:spcBef>
              <a:spcAft>
                <a:spcPts val="0"/>
              </a:spcAft>
              <a:buClr>
                <a:schemeClr val="lt1"/>
              </a:buClr>
              <a:buSzPts val="2400"/>
              <a:buChar char="•"/>
            </a:pPr>
            <a:r>
              <a:rPr lang="en-US" sz="2400" dirty="0"/>
              <a:t>If it didn't have the model keeping track of the body's size shape and how it is moving at any moment, we would quickly injure ourselves.</a:t>
            </a:r>
            <a:endParaRPr dirty="0"/>
          </a:p>
        </p:txBody>
      </p:sp>
      <p:grpSp>
        <p:nvGrpSpPr>
          <p:cNvPr id="430" name="Google Shape;430;p15"/>
          <p:cNvGrpSpPr/>
          <p:nvPr/>
        </p:nvGrpSpPr>
        <p:grpSpPr>
          <a:xfrm rot="5400000">
            <a:off x="9072780" y="3734338"/>
            <a:ext cx="3878664" cy="2368659"/>
            <a:chOff x="6867015" y="-1"/>
            <a:chExt cx="5324985" cy="3251912"/>
          </a:xfrm>
        </p:grpSpPr>
        <p:sp>
          <p:nvSpPr>
            <p:cNvPr id="431" name="Google Shape;431;p15"/>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15"/>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 name="Google Shape;433;p15"/>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15"/>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21899" y="-540649"/>
            <a:ext cx="5251316" cy="1807305"/>
          </a:xfrm>
        </p:spPr>
        <p:txBody>
          <a:bodyPr>
            <a:normAutofit/>
          </a:bodyPr>
          <a:lstStyle/>
          <a:p>
            <a:r>
              <a:rPr lang="en-US">
                <a:cs typeface="Calibri Light" panose="020F0302020204030204"/>
              </a:rPr>
              <a:t>Preconsciousness</a:t>
            </a:r>
          </a:p>
        </p:txBody>
      </p:sp>
      <p:sp>
        <p:nvSpPr>
          <p:cNvPr id="7" name="Content Placeholder 6">
            <a:extLst>
              <a:ext uri="{FF2B5EF4-FFF2-40B4-BE49-F238E27FC236}">
                <a16:creationId xmlns:a16="http://schemas.microsoft.com/office/drawing/2014/main" id="{647C77E2-37D7-3BF2-6DD0-A9560AAC4A7A}"/>
              </a:ext>
            </a:extLst>
          </p:cNvPr>
          <p:cNvSpPr>
            <a:spLocks noGrp="1"/>
          </p:cNvSpPr>
          <p:nvPr>
            <p:ph idx="1"/>
          </p:nvPr>
        </p:nvSpPr>
        <p:spPr>
          <a:xfrm>
            <a:off x="450011" y="938693"/>
            <a:ext cx="6100489" cy="5439552"/>
          </a:xfrm>
        </p:spPr>
        <p:txBody>
          <a:bodyPr vert="horz" lIns="91440" tIns="45720" rIns="91440" bIns="45720" rtlCol="0" anchor="t">
            <a:noAutofit/>
          </a:bodyPr>
          <a:lstStyle/>
          <a:p>
            <a:r>
              <a:rPr lang="en-US" sz="2400" dirty="0">
                <a:ea typeface="+mn-lt"/>
                <a:cs typeface="+mn-lt"/>
              </a:rPr>
              <a:t>The preconscious can also refer to the information available for cognitive processing but that currently lies outside conscious awareness.</a:t>
            </a:r>
            <a:endParaRPr lang="en-US" sz="2400">
              <a:ea typeface="Calibri"/>
              <a:cs typeface="Calibri"/>
            </a:endParaRPr>
          </a:p>
          <a:p>
            <a:pPr marL="0" indent="0">
              <a:buNone/>
            </a:pPr>
            <a:r>
              <a:rPr lang="en-US" dirty="0">
                <a:ea typeface="+mn-lt"/>
                <a:cs typeface="+mn-lt"/>
              </a:rPr>
              <a:t>Freud's View </a:t>
            </a:r>
            <a:r>
              <a:rPr lang="en-US" sz="2400" dirty="0">
                <a:ea typeface="+mn-lt"/>
                <a:cs typeface="+mn-lt"/>
              </a:rPr>
              <a:t> </a:t>
            </a:r>
            <a:endParaRPr lang="en-US" sz="2400" dirty="0">
              <a:ea typeface="Calibri" panose="020F0502020204030204"/>
              <a:cs typeface="Calibri" panose="020F0502020204030204"/>
            </a:endParaRPr>
          </a:p>
          <a:p>
            <a:r>
              <a:rPr lang="en-US" sz="2400" dirty="0">
                <a:ea typeface="Calibri" panose="020F0502020204030204"/>
                <a:cs typeface="Calibri" panose="020F0502020204030204"/>
              </a:rPr>
              <a:t>The term preconscious was used to denote the screen between the unconscious and conscious.</a:t>
            </a:r>
            <a:endParaRPr lang="en-US" sz="2400" dirty="0">
              <a:ea typeface="+mn-lt"/>
              <a:cs typeface="+mn-lt"/>
            </a:endParaRPr>
          </a:p>
          <a:p>
            <a:r>
              <a:rPr lang="en-US" sz="2400" dirty="0">
                <a:ea typeface="Calibri"/>
                <a:cs typeface="Calibri" panose="020F0502020204030204"/>
              </a:rPr>
              <a:t>If consciousness is the sum of everything of which we are aware, pre-consciousness is the reservoir of everything we can remember, all that is accessible to voluntary recall.</a:t>
            </a:r>
            <a:endParaRPr lang="en-US" sz="2400">
              <a:cs typeface="Calibri"/>
            </a:endParaRPr>
          </a:p>
        </p:txBody>
      </p:sp>
      <p:pic>
        <p:nvPicPr>
          <p:cNvPr id="5" name="Picture 7" descr="A picture containing text, decorated, colorful&#10;&#10;Description automatically generated">
            <a:extLst>
              <a:ext uri="{FF2B5EF4-FFF2-40B4-BE49-F238E27FC236}">
                <a16:creationId xmlns:a16="http://schemas.microsoft.com/office/drawing/2014/main" id="{D512FF97-D966-BECC-5255-A9E1731696B2}"/>
              </a:ext>
            </a:extLst>
          </p:cNvPr>
          <p:cNvPicPr>
            <a:picLocks noChangeAspect="1"/>
          </p:cNvPicPr>
          <p:nvPr/>
        </p:nvPicPr>
        <p:blipFill rotWithShape="1">
          <a:blip r:embed="rId2"/>
          <a:srcRect l="15662" r="-1" b="-1"/>
          <a:stretch/>
        </p:blipFill>
        <p:spPr>
          <a:xfrm>
            <a:off x="632985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501758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838201" y="365125"/>
            <a:ext cx="5251316" cy="1807305"/>
          </a:xfrm>
        </p:spPr>
        <p:txBody>
          <a:bodyPr>
            <a:normAutofit/>
          </a:bodyPr>
          <a:lstStyle/>
          <a:p>
            <a:r>
              <a:rPr lang="en-US">
                <a:cs typeface="Calibri Light" panose="020F0302020204030204"/>
              </a:rPr>
              <a:t>Unconsciousness</a:t>
            </a:r>
            <a:endParaRPr lang="en-US" dirty="0">
              <a:cs typeface="Calibri Light" panose="020F0302020204030204"/>
            </a:endParaRPr>
          </a:p>
        </p:txBody>
      </p:sp>
      <p:sp>
        <p:nvSpPr>
          <p:cNvPr id="7" name="Content Placeholder 6">
            <a:extLst>
              <a:ext uri="{FF2B5EF4-FFF2-40B4-BE49-F238E27FC236}">
                <a16:creationId xmlns:a16="http://schemas.microsoft.com/office/drawing/2014/main" id="{647C77E2-37D7-3BF2-6DD0-A9560AAC4A7A}"/>
              </a:ext>
            </a:extLst>
          </p:cNvPr>
          <p:cNvSpPr>
            <a:spLocks noGrp="1"/>
          </p:cNvSpPr>
          <p:nvPr>
            <p:ph idx="1"/>
          </p:nvPr>
        </p:nvSpPr>
        <p:spPr>
          <a:xfrm>
            <a:off x="838200" y="1657562"/>
            <a:ext cx="4619621" cy="4519401"/>
          </a:xfrm>
        </p:spPr>
        <p:txBody>
          <a:bodyPr vert="horz" lIns="91440" tIns="45720" rIns="91440" bIns="45720" rtlCol="0" anchor="t">
            <a:normAutofit/>
          </a:bodyPr>
          <a:lstStyle/>
          <a:p>
            <a:r>
              <a:rPr lang="en-US" sz="2400" dirty="0">
                <a:ea typeface="+mn-lt"/>
                <a:cs typeface="+mn-lt"/>
              </a:rPr>
              <a:t>The mental processes of which individuals make themselves unaware.</a:t>
            </a:r>
          </a:p>
          <a:p>
            <a:r>
              <a:rPr lang="en-US" sz="2400" dirty="0">
                <a:ea typeface="+mn-lt"/>
                <a:cs typeface="+mn-lt"/>
              </a:rPr>
              <a:t>In psychoanalytic terms, the unconscious does not include all that is not conscious.</a:t>
            </a:r>
          </a:p>
          <a:p>
            <a:pPr marL="0" indent="0">
              <a:buNone/>
            </a:pPr>
            <a:r>
              <a:rPr lang="en-US" dirty="0">
                <a:ea typeface="+mn-lt"/>
                <a:cs typeface="+mn-lt"/>
              </a:rPr>
              <a:t>Methods Capable to "tap" and "interpret" Unconscious Mind</a:t>
            </a:r>
            <a:endParaRPr lang="en-US" dirty="0">
              <a:ea typeface="Calibri" panose="020F0502020204030204"/>
              <a:cs typeface="Calibri" panose="020F0502020204030204"/>
            </a:endParaRPr>
          </a:p>
          <a:p>
            <a:pPr>
              <a:buFont typeface="Arial,Sans-Serif"/>
              <a:buChar char="•"/>
            </a:pPr>
            <a:r>
              <a:rPr lang="en-US" sz="2400" dirty="0">
                <a:ea typeface="Calibri" panose="020F0502020204030204"/>
                <a:cs typeface="Calibri" panose="020F0502020204030204"/>
              </a:rPr>
              <a:t>Meditation</a:t>
            </a:r>
            <a:endParaRPr lang="en-US" sz="2400" dirty="0">
              <a:ea typeface="+mn-lt"/>
              <a:cs typeface="+mn-lt"/>
            </a:endParaRPr>
          </a:p>
          <a:p>
            <a:pPr>
              <a:buFont typeface="Arial,Sans-Serif"/>
              <a:buChar char="•"/>
            </a:pPr>
            <a:r>
              <a:rPr lang="en-US" sz="2400" dirty="0">
                <a:ea typeface="Calibri" panose="020F0502020204030204"/>
                <a:cs typeface="Calibri" panose="020F0502020204030204"/>
              </a:rPr>
              <a:t>Dream analysis</a:t>
            </a:r>
            <a:endParaRPr lang="en-US" sz="2400" dirty="0">
              <a:ea typeface="+mn-lt"/>
              <a:cs typeface="+mn-lt"/>
            </a:endParaRPr>
          </a:p>
          <a:p>
            <a:pPr>
              <a:buFont typeface="Arial,Sans-Serif"/>
              <a:buChar char="•"/>
            </a:pPr>
            <a:r>
              <a:rPr lang="en-US" sz="2400" dirty="0">
                <a:ea typeface="Calibri" panose="020F0502020204030204"/>
                <a:cs typeface="Calibri" panose="020F0502020204030204"/>
              </a:rPr>
              <a:t>And Verbal slips, etc.</a:t>
            </a:r>
            <a:endParaRPr lang="en-US" sz="2400" dirty="0"/>
          </a:p>
          <a:p>
            <a:pPr marL="0" indent="0">
              <a:buNone/>
            </a:pPr>
            <a:endParaRPr lang="en-US" sz="2000">
              <a:ea typeface="Calibri" panose="020F0502020204030204"/>
              <a:cs typeface="Calibri" panose="020F0502020204030204"/>
            </a:endParaRPr>
          </a:p>
        </p:txBody>
      </p:sp>
      <p:pic>
        <p:nvPicPr>
          <p:cNvPr id="3" name="Picture 4" descr="A picture containing text&#10;&#10;Description automatically generated">
            <a:extLst>
              <a:ext uri="{FF2B5EF4-FFF2-40B4-BE49-F238E27FC236}">
                <a16:creationId xmlns:a16="http://schemas.microsoft.com/office/drawing/2014/main" id="{22CC5648-E509-FEA2-58F3-C1285D7BDBEC}"/>
              </a:ext>
            </a:extLst>
          </p:cNvPr>
          <p:cNvPicPr>
            <a:picLocks noChangeAspect="1"/>
          </p:cNvPicPr>
          <p:nvPr/>
        </p:nvPicPr>
        <p:blipFill rotWithShape="1">
          <a:blip r:embed="rId2"/>
          <a:srcRect t="6097" b="1166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52536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8"/>
        <p:cNvGrpSpPr/>
        <p:nvPr/>
      </p:nvGrpSpPr>
      <p:grpSpPr>
        <a:xfrm>
          <a:off x="0" y="0"/>
          <a:ext cx="0" cy="0"/>
          <a:chOff x="0" y="0"/>
          <a:chExt cx="0" cy="0"/>
        </a:xfrm>
      </p:grpSpPr>
      <p:sp>
        <p:nvSpPr>
          <p:cNvPr id="459" name="Google Shape;459;p17"/>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17"/>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461" name="Google Shape;461;p17"/>
          <p:cNvSpPr txBox="1">
            <a:spLocks noGrp="1"/>
          </p:cNvSpPr>
          <p:nvPr>
            <p:ph type="title"/>
          </p:nvPr>
        </p:nvSpPr>
        <p:spPr>
          <a:xfrm>
            <a:off x="1179226" y="1652216"/>
            <a:ext cx="9833548"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alibri"/>
              <a:buNone/>
            </a:pPr>
            <a:r>
              <a:rPr lang="en-US" sz="3600"/>
              <a:t>Freud's View</a:t>
            </a:r>
            <a:endParaRPr/>
          </a:p>
        </p:txBody>
      </p:sp>
      <p:grpSp>
        <p:nvGrpSpPr>
          <p:cNvPr id="462" name="Google Shape;462;p17"/>
          <p:cNvGrpSpPr/>
          <p:nvPr/>
        </p:nvGrpSpPr>
        <p:grpSpPr>
          <a:xfrm>
            <a:off x="0" y="0"/>
            <a:ext cx="3346102" cy="2510865"/>
            <a:chOff x="-305" y="-1"/>
            <a:chExt cx="3832880" cy="2876136"/>
          </a:xfrm>
        </p:grpSpPr>
        <p:sp>
          <p:nvSpPr>
            <p:cNvPr id="463" name="Google Shape;463;p17"/>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17"/>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17"/>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17"/>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67" name="Google Shape;467;p17"/>
          <p:cNvSpPr txBox="1">
            <a:spLocks noGrp="1"/>
          </p:cNvSpPr>
          <p:nvPr>
            <p:ph type="body" idx="1"/>
          </p:nvPr>
        </p:nvSpPr>
        <p:spPr>
          <a:xfrm>
            <a:off x="1179226" y="3185905"/>
            <a:ext cx="9833548" cy="160900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a:t>Freud noticed that also his patient's dreams expressed important feelings they were unaware of. After these observations, he concluded that psychological disturbances are largely caused by personal conflicts existing at the unconscious level. </a:t>
            </a:r>
            <a:endParaRPr/>
          </a:p>
        </p:txBody>
      </p:sp>
      <p:grpSp>
        <p:nvGrpSpPr>
          <p:cNvPr id="468" name="Google Shape;468;p17"/>
          <p:cNvGrpSpPr/>
          <p:nvPr/>
        </p:nvGrpSpPr>
        <p:grpSpPr>
          <a:xfrm rot="5400000">
            <a:off x="9072780" y="3734338"/>
            <a:ext cx="3878664" cy="2368659"/>
            <a:chOff x="6867015" y="-1"/>
            <a:chExt cx="5324985" cy="3251912"/>
          </a:xfrm>
        </p:grpSpPr>
        <p:sp>
          <p:nvSpPr>
            <p:cNvPr id="469" name="Google Shape;469;p17"/>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 name="Google Shape;470;p17"/>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1" name="Google Shape;471;p17"/>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2" name="Google Shape;472;p17"/>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6"/>
        <p:cNvGrpSpPr/>
        <p:nvPr/>
      </p:nvGrpSpPr>
      <p:grpSpPr>
        <a:xfrm>
          <a:off x="0" y="0"/>
          <a:ext cx="0" cy="0"/>
          <a:chOff x="0" y="0"/>
          <a:chExt cx="0" cy="0"/>
        </a:xfrm>
      </p:grpSpPr>
      <p:sp>
        <p:nvSpPr>
          <p:cNvPr id="497" name="Google Shape;497;p19"/>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8" name="Google Shape;498;p19"/>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499" name="Google Shape;499;p19"/>
          <p:cNvGrpSpPr/>
          <p:nvPr/>
        </p:nvGrpSpPr>
        <p:grpSpPr>
          <a:xfrm>
            <a:off x="1303402" y="3985"/>
            <a:ext cx="9772765" cy="6858000"/>
            <a:chOff x="1303402" y="36937"/>
            <a:chExt cx="9772765" cy="6858000"/>
          </a:xfrm>
        </p:grpSpPr>
        <p:sp>
          <p:nvSpPr>
            <p:cNvPr id="500" name="Google Shape;500;p19"/>
            <p:cNvSpPr/>
            <p:nvPr/>
          </p:nvSpPr>
          <p:spPr>
            <a:xfrm>
              <a:off x="1560551" y="36937"/>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19"/>
            <p:cNvSpPr/>
            <p:nvPr/>
          </p:nvSpPr>
          <p:spPr>
            <a:xfrm>
              <a:off x="1659468" y="36937"/>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19"/>
            <p:cNvSpPr/>
            <p:nvPr/>
          </p:nvSpPr>
          <p:spPr>
            <a:xfrm>
              <a:off x="1648217" y="36937"/>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19"/>
            <p:cNvSpPr/>
            <p:nvPr/>
          </p:nvSpPr>
          <p:spPr>
            <a:xfrm>
              <a:off x="1629061" y="36937"/>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19"/>
            <p:cNvSpPr/>
            <p:nvPr/>
          </p:nvSpPr>
          <p:spPr>
            <a:xfrm>
              <a:off x="1318434" y="36937"/>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5" name="Google Shape;505;p19"/>
            <p:cNvSpPr/>
            <p:nvPr/>
          </p:nvSpPr>
          <p:spPr>
            <a:xfrm>
              <a:off x="1308320" y="36937"/>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000000">
                    <a:alpha val="40784"/>
                  </a:srgbClr>
                </a:gs>
                <a:gs pos="813">
                  <a:srgbClr val="000000">
                    <a:alpha val="40784"/>
                  </a:srgbClr>
                </a:gs>
                <a:gs pos="20000">
                  <a:srgbClr val="AA3E25">
                    <a:alpha val="55686"/>
                  </a:srgbClr>
                </a:gs>
                <a:gs pos="44000">
                  <a:srgbClr val="EED0AA">
                    <a:alpha val="56862"/>
                  </a:srgbClr>
                </a:gs>
                <a:gs pos="74000">
                  <a:srgbClr val="2DC49C">
                    <a:alpha val="33725"/>
                  </a:srgbClr>
                </a:gs>
                <a:gs pos="100000">
                  <a:srgbClr val="000000">
                    <a:alpha val="5882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6" name="Google Shape;506;p19"/>
            <p:cNvSpPr/>
            <p:nvPr/>
          </p:nvSpPr>
          <p:spPr>
            <a:xfrm>
              <a:off x="1303402" y="36937"/>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dk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07" name="Google Shape;507;p19"/>
          <p:cNvSpPr txBox="1">
            <a:spLocks noGrp="1"/>
          </p:cNvSpPr>
          <p:nvPr>
            <p:ph type="title"/>
          </p:nvPr>
        </p:nvSpPr>
        <p:spPr>
          <a:xfrm>
            <a:off x="3045368" y="2043663"/>
            <a:ext cx="6105194" cy="203105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5200"/>
              <a:buFont typeface="Calibri"/>
              <a:buNone/>
            </a:pPr>
            <a:r>
              <a:rPr lang="en-US" sz="5200">
                <a:solidFill>
                  <a:schemeClr val="lt2"/>
                </a:solidFill>
              </a:rPr>
              <a:t>ID</a:t>
            </a:r>
            <a:endParaRPr sz="5200">
              <a:solidFill>
                <a:schemeClr val="lt2"/>
              </a:solidFill>
              <a:latin typeface="Calibri"/>
              <a:ea typeface="Calibri"/>
              <a:cs typeface="Calibri"/>
              <a:sym typeface="Calibri"/>
            </a:endParaRPr>
          </a:p>
        </p:txBody>
      </p:sp>
      <p:sp>
        <p:nvSpPr>
          <p:cNvPr id="508" name="Google Shape;508;p19"/>
          <p:cNvSpPr txBox="1">
            <a:spLocks noGrp="1"/>
          </p:cNvSpPr>
          <p:nvPr>
            <p:ph type="body" idx="1"/>
          </p:nvPr>
        </p:nvSpPr>
        <p:spPr>
          <a:xfrm>
            <a:off x="3045368" y="4160126"/>
            <a:ext cx="6105194" cy="68207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endParaRPr sz="2400">
              <a:solidFill>
                <a:schemeClr val="lt2"/>
              </a:solidFill>
              <a:latin typeface="Calibri"/>
              <a:ea typeface="Calibri"/>
              <a:cs typeface="Calibri"/>
              <a:sym typeface="Calibri"/>
            </a:endParaRPr>
          </a:p>
          <a:p>
            <a:pPr marL="0" indent="0" algn="ctr">
              <a:spcBef>
                <a:spcPts val="0"/>
              </a:spcBef>
            </a:pPr>
            <a:endParaRPr lang="en-US" dirty="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
        <p:cNvGrpSpPr/>
        <p:nvPr/>
      </p:nvGrpSpPr>
      <p:grpSpPr>
        <a:xfrm>
          <a:off x="0" y="0"/>
          <a:ext cx="0" cy="0"/>
          <a:chOff x="0" y="0"/>
          <a:chExt cx="0" cy="0"/>
        </a:xfrm>
      </p:grpSpPr>
      <p:sp>
        <p:nvSpPr>
          <p:cNvPr id="198" name="Google Shape;198;p2"/>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p2"/>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Calibri"/>
              <a:ea typeface="Calibri"/>
              <a:cs typeface="Calibri"/>
              <a:sym typeface="Calibri"/>
            </a:endParaRPr>
          </a:p>
        </p:txBody>
      </p:sp>
      <p:sp>
        <p:nvSpPr>
          <p:cNvPr id="200" name="Google Shape;200;p2"/>
          <p:cNvSpPr txBox="1">
            <a:spLocks noGrp="1"/>
          </p:cNvSpPr>
          <p:nvPr>
            <p:ph type="title"/>
          </p:nvPr>
        </p:nvSpPr>
        <p:spPr>
          <a:xfrm>
            <a:off x="804672" y="1243013"/>
            <a:ext cx="3855720" cy="437197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3600"/>
              <a:buFont typeface="Calibri"/>
              <a:buNone/>
            </a:pPr>
            <a:r>
              <a:rPr lang="en-US" sz="3600">
                <a:solidFill>
                  <a:schemeClr val="lt2"/>
                </a:solidFill>
              </a:rPr>
              <a:t>Agenda</a:t>
            </a:r>
            <a:endParaRPr/>
          </a:p>
        </p:txBody>
      </p:sp>
      <p:grpSp>
        <p:nvGrpSpPr>
          <p:cNvPr id="201" name="Google Shape;201;p2"/>
          <p:cNvGrpSpPr/>
          <p:nvPr/>
        </p:nvGrpSpPr>
        <p:grpSpPr>
          <a:xfrm>
            <a:off x="4897348" y="5285"/>
            <a:ext cx="7294653" cy="6858000"/>
            <a:chOff x="4897348" y="-5799"/>
            <a:chExt cx="7294653" cy="6858000"/>
          </a:xfrm>
        </p:grpSpPr>
        <p:sp>
          <p:nvSpPr>
            <p:cNvPr id="202" name="Google Shape;202;p2"/>
            <p:cNvSpPr/>
            <p:nvPr/>
          </p:nvSpPr>
          <p:spPr>
            <a:xfrm>
              <a:off x="4897348" y="-5798"/>
              <a:ext cx="7294652" cy="6857999"/>
            </a:xfrm>
            <a:custGeom>
              <a:avLst/>
              <a:gdLst/>
              <a:ahLst/>
              <a:cxnLst/>
              <a:rect l="l" t="t" r="r" b="b"/>
              <a:pathLst>
                <a:path w="7294652" h="6857999" extrusionOk="0">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 name="Google Shape;203;p2"/>
            <p:cNvSpPr/>
            <p:nvPr/>
          </p:nvSpPr>
          <p:spPr>
            <a:xfrm>
              <a:off x="4900650" y="-5799"/>
              <a:ext cx="7291350" cy="6858000"/>
            </a:xfrm>
            <a:custGeom>
              <a:avLst/>
              <a:gdLst/>
              <a:ahLst/>
              <a:cxnLst/>
              <a:rect l="l" t="t" r="r" b="b"/>
              <a:pathLst>
                <a:path w="7291350" h="6858000" extrusionOk="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 name="Google Shape;204;p2"/>
            <p:cNvSpPr/>
            <p:nvPr/>
          </p:nvSpPr>
          <p:spPr>
            <a:xfrm>
              <a:off x="4922894" y="-5799"/>
              <a:ext cx="7269107" cy="6858000"/>
            </a:xfrm>
            <a:custGeom>
              <a:avLst/>
              <a:gdLst/>
              <a:ahLst/>
              <a:cxnLst/>
              <a:rect l="l" t="t" r="r" b="b"/>
              <a:pathLst>
                <a:path w="7269107" h="6858000" extrusionOk="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0">
                  <a:srgbClr val="000000">
                    <a:alpha val="9803"/>
                  </a:srgbClr>
                </a:gs>
                <a:gs pos="2000">
                  <a:srgbClr val="000000">
                    <a:alpha val="9803"/>
                  </a:srgbClr>
                </a:gs>
                <a:gs pos="5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05" name="Google Shape;205;p2"/>
          <p:cNvSpPr txBox="1">
            <a:spLocks noGrp="1"/>
          </p:cNvSpPr>
          <p:nvPr>
            <p:ph type="body" idx="1"/>
          </p:nvPr>
        </p:nvSpPr>
        <p:spPr>
          <a:xfrm>
            <a:off x="6632812" y="1032987"/>
            <a:ext cx="4919108" cy="4792027"/>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lt2"/>
              </a:buClr>
              <a:buSzPts val="2400"/>
              <a:buChar char="•"/>
            </a:pPr>
            <a:r>
              <a:rPr lang="en-US" sz="2400">
                <a:solidFill>
                  <a:schemeClr val="lt2"/>
                </a:solidFill>
                <a:latin typeface="Calibri"/>
                <a:ea typeface="Calibri"/>
                <a:cs typeface="Calibri"/>
                <a:sym typeface="Calibri"/>
              </a:rPr>
              <a:t>Introduction</a:t>
            </a:r>
            <a:endParaRPr/>
          </a:p>
          <a:p>
            <a:pPr marL="228600" lvl="0" indent="-228600" algn="l" rtl="0">
              <a:lnSpc>
                <a:spcPct val="90000"/>
              </a:lnSpc>
              <a:spcBef>
                <a:spcPts val="600"/>
              </a:spcBef>
              <a:spcAft>
                <a:spcPts val="0"/>
              </a:spcAft>
              <a:buClr>
                <a:schemeClr val="lt2"/>
              </a:buClr>
              <a:buSzPts val="2400"/>
              <a:buChar char="•"/>
            </a:pPr>
            <a:r>
              <a:rPr lang="en-US" sz="2400">
                <a:solidFill>
                  <a:schemeClr val="lt2"/>
                </a:solidFill>
                <a:latin typeface="Calibri"/>
                <a:ea typeface="Calibri"/>
                <a:cs typeface="Calibri"/>
                <a:sym typeface="Calibri"/>
              </a:rPr>
              <a:t>Level Of Awareness</a:t>
            </a:r>
            <a:endParaRPr/>
          </a:p>
          <a:p>
            <a:pPr marL="228600" lvl="0" indent="-228600" algn="l" rtl="0">
              <a:lnSpc>
                <a:spcPct val="90000"/>
              </a:lnSpc>
              <a:spcBef>
                <a:spcPts val="600"/>
              </a:spcBef>
              <a:spcAft>
                <a:spcPts val="0"/>
              </a:spcAft>
              <a:buClr>
                <a:schemeClr val="lt2"/>
              </a:buClr>
              <a:buSzPts val="2400"/>
              <a:buChar char="•"/>
            </a:pPr>
            <a:r>
              <a:rPr lang="en-US" sz="2400">
                <a:solidFill>
                  <a:schemeClr val="lt2"/>
                </a:solidFill>
                <a:latin typeface="Calibri"/>
                <a:ea typeface="Calibri"/>
                <a:cs typeface="Calibri"/>
                <a:sym typeface="Calibri"/>
              </a:rPr>
              <a:t>Id</a:t>
            </a:r>
            <a:endParaRPr/>
          </a:p>
          <a:p>
            <a:pPr marL="228600" lvl="0" indent="-228600" algn="l" rtl="0">
              <a:lnSpc>
                <a:spcPct val="90000"/>
              </a:lnSpc>
              <a:spcBef>
                <a:spcPts val="600"/>
              </a:spcBef>
              <a:spcAft>
                <a:spcPts val="0"/>
              </a:spcAft>
              <a:buClr>
                <a:schemeClr val="lt2"/>
              </a:buClr>
              <a:buSzPts val="2400"/>
              <a:buChar char="•"/>
            </a:pPr>
            <a:r>
              <a:rPr lang="en-US" sz="2400">
                <a:solidFill>
                  <a:schemeClr val="lt2"/>
                </a:solidFill>
                <a:latin typeface="Calibri"/>
                <a:ea typeface="Calibri"/>
                <a:cs typeface="Calibri"/>
                <a:sym typeface="Calibri"/>
              </a:rPr>
              <a:t>Ego</a:t>
            </a:r>
            <a:endParaRPr/>
          </a:p>
          <a:p>
            <a:pPr marL="228600" lvl="0" indent="-228600" algn="l" rtl="0">
              <a:lnSpc>
                <a:spcPct val="90000"/>
              </a:lnSpc>
              <a:spcBef>
                <a:spcPts val="600"/>
              </a:spcBef>
              <a:spcAft>
                <a:spcPts val="0"/>
              </a:spcAft>
              <a:buClr>
                <a:schemeClr val="lt2"/>
              </a:buClr>
              <a:buSzPts val="2400"/>
              <a:buChar char="•"/>
            </a:pPr>
            <a:r>
              <a:rPr lang="en-US" sz="2400">
                <a:solidFill>
                  <a:schemeClr val="lt2"/>
                </a:solidFill>
                <a:latin typeface="Calibri"/>
                <a:ea typeface="Calibri"/>
                <a:cs typeface="Calibri"/>
                <a:sym typeface="Calibri"/>
              </a:rPr>
              <a:t>Super Ego</a:t>
            </a:r>
            <a:endParaRPr sz="2400">
              <a:solidFill>
                <a:schemeClr val="lt2"/>
              </a:solidFill>
              <a:latin typeface="Calibri"/>
              <a:ea typeface="Calibri"/>
              <a:cs typeface="Calibri"/>
              <a:sym typeface="Calibri"/>
            </a:endParaRPr>
          </a:p>
        </p:txBody>
      </p:sp>
      <p:sp>
        <p:nvSpPr>
          <p:cNvPr id="206" name="Google Shape;20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2"/>
        <p:cNvGrpSpPr/>
        <p:nvPr/>
      </p:nvGrpSpPr>
      <p:grpSpPr>
        <a:xfrm>
          <a:off x="0" y="0"/>
          <a:ext cx="0" cy="0"/>
          <a:chOff x="0" y="0"/>
          <a:chExt cx="0" cy="0"/>
        </a:xfrm>
      </p:grpSpPr>
      <p:sp>
        <p:nvSpPr>
          <p:cNvPr id="513" name="Google Shape;513;p20"/>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20"/>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515" name="Google Shape;515;p20"/>
          <p:cNvSpPr txBox="1">
            <a:spLocks noGrp="1"/>
          </p:cNvSpPr>
          <p:nvPr>
            <p:ph type="title"/>
          </p:nvPr>
        </p:nvSpPr>
        <p:spPr>
          <a:xfrm>
            <a:off x="1179226" y="746442"/>
            <a:ext cx="9833548" cy="77922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3600"/>
              <a:buFont typeface="Calibri"/>
              <a:buNone/>
            </a:pPr>
            <a:r>
              <a:rPr lang="en-US" sz="3600">
                <a:solidFill>
                  <a:schemeClr val="lt2"/>
                </a:solidFill>
              </a:rPr>
              <a:t>ID</a:t>
            </a:r>
            <a:endParaRPr/>
          </a:p>
        </p:txBody>
      </p:sp>
      <p:grpSp>
        <p:nvGrpSpPr>
          <p:cNvPr id="516" name="Google Shape;516;p20"/>
          <p:cNvGrpSpPr/>
          <p:nvPr/>
        </p:nvGrpSpPr>
        <p:grpSpPr>
          <a:xfrm>
            <a:off x="0" y="0"/>
            <a:ext cx="3346102" cy="2510865"/>
            <a:chOff x="-305" y="-1"/>
            <a:chExt cx="3832880" cy="2876136"/>
          </a:xfrm>
        </p:grpSpPr>
        <p:sp>
          <p:nvSpPr>
            <p:cNvPr id="517" name="Google Shape;517;p20"/>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20"/>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20"/>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20"/>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21" name="Google Shape;521;p20"/>
          <p:cNvSpPr txBox="1">
            <a:spLocks noGrp="1"/>
          </p:cNvSpPr>
          <p:nvPr>
            <p:ph type="body" idx="1"/>
          </p:nvPr>
        </p:nvSpPr>
        <p:spPr>
          <a:xfrm>
            <a:off x="1323000" y="4278583"/>
            <a:ext cx="9833548" cy="2140967"/>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ct val="100000"/>
              <a:buChar char="•"/>
            </a:pPr>
            <a:r>
              <a:rPr lang="en-US" sz="2400"/>
              <a:t>The id exists in your unconscious, or outside of your awareness. Since the id is not part of your awareness, the desires of the id are not manipulated by experience or thought. The other personality components develop with age and experience, but the id never matures and continues to be driven by desire alone. The id does not think but only wants or acts. </a:t>
            </a:r>
            <a:endParaRPr/>
          </a:p>
          <a:p>
            <a:pPr marL="228600" lvl="0" indent="-228600" algn="l" rtl="0">
              <a:lnSpc>
                <a:spcPct val="90000"/>
              </a:lnSpc>
              <a:spcBef>
                <a:spcPts val="1000"/>
              </a:spcBef>
              <a:spcAft>
                <a:spcPts val="0"/>
              </a:spcAft>
              <a:buClr>
                <a:schemeClr val="lt1"/>
              </a:buClr>
              <a:buSzPct val="100000"/>
              <a:buChar char="•"/>
            </a:pPr>
            <a:r>
              <a:rPr lang="en-US" sz="2400"/>
              <a:t>Unorganized, demanding and insistent, illogical, lacks morals, instinctual, selfish, unconscious, etc.</a:t>
            </a:r>
            <a:endParaRPr/>
          </a:p>
        </p:txBody>
      </p:sp>
      <p:grpSp>
        <p:nvGrpSpPr>
          <p:cNvPr id="522" name="Google Shape;522;p20"/>
          <p:cNvGrpSpPr/>
          <p:nvPr/>
        </p:nvGrpSpPr>
        <p:grpSpPr>
          <a:xfrm rot="5400000">
            <a:off x="9072780" y="3734338"/>
            <a:ext cx="3878664" cy="2368659"/>
            <a:chOff x="6867015" y="-1"/>
            <a:chExt cx="5324985" cy="3251912"/>
          </a:xfrm>
        </p:grpSpPr>
        <p:sp>
          <p:nvSpPr>
            <p:cNvPr id="523" name="Google Shape;523;p20"/>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20"/>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20"/>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20"/>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27" name="Google Shape;527;p20"/>
          <p:cNvSpPr txBox="1"/>
          <p:nvPr/>
        </p:nvSpPr>
        <p:spPr>
          <a:xfrm>
            <a:off x="1173475" y="3429257"/>
            <a:ext cx="9833548" cy="77922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2"/>
              </a:buClr>
              <a:buSzPts val="3600"/>
              <a:buFont typeface="Calibri"/>
              <a:buNone/>
            </a:pPr>
            <a:r>
              <a:rPr lang="en-US" sz="3600">
                <a:solidFill>
                  <a:schemeClr val="lt2"/>
                </a:solidFill>
                <a:latin typeface="Calibri"/>
                <a:ea typeface="Calibri"/>
                <a:cs typeface="Calibri"/>
                <a:sym typeface="Calibri"/>
              </a:rPr>
              <a:t>Characteristics Of ID</a:t>
            </a:r>
            <a:endParaRPr/>
          </a:p>
        </p:txBody>
      </p:sp>
      <p:sp>
        <p:nvSpPr>
          <p:cNvPr id="528" name="Google Shape;528;p20"/>
          <p:cNvSpPr txBox="1"/>
          <p:nvPr/>
        </p:nvSpPr>
        <p:spPr>
          <a:xfrm>
            <a:off x="1323000" y="1518130"/>
            <a:ext cx="9833548" cy="214096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The id is the only component of personality that is present from birth. </a:t>
            </a:r>
            <a:endParaRPr sz="2800">
              <a:solidFill>
                <a:schemeClr val="l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This aspect of personality is entirely unconscious and includes instinctive and primitive behaviors. </a:t>
            </a:r>
            <a:endParaRPr sz="2800">
              <a:solidFill>
                <a:schemeClr val="lt1"/>
              </a:solidFill>
              <a:latin typeface="Calibri"/>
              <a:ea typeface="Calibri"/>
              <a:cs typeface="Calibri"/>
              <a:sym typeface="Calibri"/>
            </a:endParaRPr>
          </a:p>
          <a:p>
            <a:pPr marL="228600" marR="0" lvl="0" indent="-228600" algn="l" rtl="0">
              <a:lnSpc>
                <a:spcPct val="90000"/>
              </a:lnSpc>
              <a:spcBef>
                <a:spcPts val="100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The id is very important early in life because it ensures that an infant's needs are met. Young infants are ruled entirely by the ID. </a:t>
            </a:r>
            <a:endParaRPr sz="2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2052748"/>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F838CF67-7A68-03C1-9FD5-F67EC93306F0}"/>
              </a:ext>
            </a:extLst>
          </p:cNvPr>
          <p:cNvPicPr>
            <a:picLocks noChangeAspect="1"/>
          </p:cNvPicPr>
          <p:nvPr/>
        </p:nvPicPr>
        <p:blipFill rotWithShape="1">
          <a:blip r:embed="rId2"/>
          <a:srcRect t="1140" b="4223"/>
          <a:stretch/>
        </p:blipFill>
        <p:spPr>
          <a:xfrm>
            <a:off x="783040" y="1037260"/>
            <a:ext cx="3384504" cy="4602176"/>
          </a:xfrm>
          <a:prstGeom prst="rect">
            <a:avLst/>
          </a:prstGeom>
        </p:spPr>
      </p:pic>
      <p:sp>
        <p:nvSpPr>
          <p:cNvPr id="7" name="Content Placeholder 6">
            <a:extLst>
              <a:ext uri="{FF2B5EF4-FFF2-40B4-BE49-F238E27FC236}">
                <a16:creationId xmlns:a16="http://schemas.microsoft.com/office/drawing/2014/main" id="{647C77E2-37D7-3BF2-6DD0-A9560AAC4A7A}"/>
              </a:ext>
            </a:extLst>
          </p:cNvPr>
          <p:cNvSpPr>
            <a:spLocks noGrp="1"/>
          </p:cNvSpPr>
          <p:nvPr>
            <p:ph idx="1"/>
          </p:nvPr>
        </p:nvSpPr>
        <p:spPr>
          <a:xfrm>
            <a:off x="5438156" y="2184476"/>
            <a:ext cx="5582614" cy="3943789"/>
          </a:xfrm>
        </p:spPr>
        <p:txBody>
          <a:bodyPr vert="horz" lIns="91440" tIns="45720" rIns="91440" bIns="45720" rtlCol="0" anchor="t">
            <a:normAutofit lnSpcReduction="10000"/>
          </a:bodyPr>
          <a:lstStyle/>
          <a:p>
            <a:r>
              <a:rPr lang="en" sz="2400" dirty="0">
                <a:ea typeface="+mn-lt"/>
                <a:cs typeface="+mn-lt"/>
              </a:rPr>
              <a:t>The id is driven by what is called the pleasure principle, the idea that your needs should be met immediately. When you are hungry, the pleasure principle directs you to eat. When you are thirsty, it motivates you to drink. Tension results when you do not receive instant gratification of all your needs or wants. The id cannot tolerate this tension and puts more pressure on you to satisfy your desire and relieve the tension. This is when other components of your personality come into play.</a:t>
            </a:r>
            <a:r>
              <a:rPr lang="en-US" sz="2400" dirty="0">
                <a:ea typeface="+mn-lt"/>
                <a:cs typeface="+mn-lt"/>
              </a:rPr>
              <a:t> </a:t>
            </a:r>
            <a:endParaRPr lang="en-US" sz="2400">
              <a:cs typeface="Calibri" panose="020F0502020204030204"/>
            </a:endParaRPr>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398172" y="781537"/>
            <a:ext cx="2910051" cy="1305540"/>
          </a:xfrm>
        </p:spPr>
        <p:txBody>
          <a:bodyPr anchor="t">
            <a:normAutofit/>
          </a:bodyPr>
          <a:lstStyle/>
          <a:p>
            <a:r>
              <a:rPr lang="en-US" sz="4000" dirty="0">
                <a:cs typeface="Calibri Light" panose="020F0302020204030204"/>
              </a:rPr>
              <a:t>Principle</a:t>
            </a:r>
            <a:endParaRPr lang="en-US" sz="4000" dirty="0"/>
          </a:p>
        </p:txBody>
      </p:sp>
    </p:spTree>
    <p:extLst>
      <p:ext uri="{BB962C8B-B14F-4D97-AF65-F5344CB8AC3E}">
        <p14:creationId xmlns:p14="http://schemas.microsoft.com/office/powerpoint/2010/main" val="3725979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50"/>
        <p:cNvGrpSpPr/>
        <p:nvPr/>
      </p:nvGrpSpPr>
      <p:grpSpPr>
        <a:xfrm>
          <a:off x="0" y="0"/>
          <a:ext cx="0" cy="0"/>
          <a:chOff x="0" y="0"/>
          <a:chExt cx="0" cy="0"/>
        </a:xfrm>
      </p:grpSpPr>
      <p:sp>
        <p:nvSpPr>
          <p:cNvPr id="551" name="Google Shape;551;p22"/>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22"/>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553" name="Google Shape;553;p22"/>
          <p:cNvSpPr txBox="1">
            <a:spLocks noGrp="1"/>
          </p:cNvSpPr>
          <p:nvPr>
            <p:ph type="title"/>
          </p:nvPr>
        </p:nvSpPr>
        <p:spPr>
          <a:xfrm>
            <a:off x="1179226" y="1033989"/>
            <a:ext cx="9833548" cy="764847"/>
          </a:xfrm>
          <a:prstGeom prst="rect">
            <a:avLst/>
          </a:prstGeom>
          <a:noFill/>
          <a:ln>
            <a:noFill/>
          </a:ln>
        </p:spPr>
        <p:txBody>
          <a:bodyPr spcFirstLastPara="1" wrap="square" lIns="91425" tIns="45700" rIns="91425" bIns="45700" anchor="b" anchorCtr="0">
            <a:normAutofit/>
          </a:bodyPr>
          <a:lstStyle/>
          <a:p>
            <a:pPr>
              <a:buSzPts val="3600"/>
            </a:pPr>
            <a:r>
              <a:rPr lang="en-US" sz="3600" dirty="0"/>
              <a:t>Real Life Example</a:t>
            </a:r>
            <a:endParaRPr sz="3600" dirty="0"/>
          </a:p>
        </p:txBody>
      </p:sp>
      <p:grpSp>
        <p:nvGrpSpPr>
          <p:cNvPr id="554" name="Google Shape;554;p22"/>
          <p:cNvGrpSpPr/>
          <p:nvPr/>
        </p:nvGrpSpPr>
        <p:grpSpPr>
          <a:xfrm>
            <a:off x="0" y="0"/>
            <a:ext cx="3346102" cy="2510865"/>
            <a:chOff x="-305" y="-1"/>
            <a:chExt cx="3832880" cy="2876136"/>
          </a:xfrm>
        </p:grpSpPr>
        <p:sp>
          <p:nvSpPr>
            <p:cNvPr id="555" name="Google Shape;555;p22"/>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22"/>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22"/>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22"/>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59" name="Google Shape;559;p22"/>
          <p:cNvSpPr txBox="1">
            <a:spLocks noGrp="1"/>
          </p:cNvSpPr>
          <p:nvPr>
            <p:ph type="body" idx="1"/>
          </p:nvPr>
        </p:nvSpPr>
        <p:spPr>
          <a:xfrm>
            <a:off x="1179226" y="2308886"/>
            <a:ext cx="9833548" cy="3794362"/>
          </a:xfrm>
          <a:prstGeom prst="rect">
            <a:avLst/>
          </a:prstGeom>
          <a:noFill/>
          <a:ln>
            <a:noFill/>
          </a:ln>
        </p:spPr>
        <p:txBody>
          <a:bodyPr spcFirstLastPara="1" wrap="square" lIns="91425" tIns="45700" rIns="91425" bIns="45700" anchor="t" anchorCtr="0">
            <a:normAutofit/>
          </a:bodyPr>
          <a:lstStyle/>
          <a:p>
            <a:pPr marL="228600" indent="-76200">
              <a:spcBef>
                <a:spcPts val="0"/>
              </a:spcBef>
              <a:buNone/>
            </a:pPr>
            <a:r>
              <a:rPr lang="en-US" sz="2400" dirty="0"/>
              <a:t>  If a person is cold, the id demands them to find warmth.</a:t>
            </a:r>
            <a:br>
              <a:rPr lang="en-US" sz="2400" dirty="0"/>
            </a:br>
            <a:br>
              <a:rPr lang="en-US" sz="2400" dirty="0"/>
            </a:br>
            <a:r>
              <a:rPr lang="en-US" sz="2400" dirty="0"/>
              <a:t>Imagine trying to convince a baby to wait until lunchtime to eat their meal. The id requires immediate satisfaction, and because the other components of personality are not yet present, the infant will cry until these needs are fulfilled.</a:t>
            </a:r>
            <a:br>
              <a:rPr lang="en-US" sz="2400" dirty="0"/>
            </a:br>
            <a:br>
              <a:rPr lang="en-US" sz="2400" dirty="0"/>
            </a:br>
            <a:r>
              <a:rPr lang="en-US" sz="2400" dirty="0"/>
              <a:t>However, immediately fulfilling these needs is not always realistic or even possible. If we were ruled entirely by the pleasure principle, we might find ourselves grabbing the things that we want out of other people's hands to satisfy our cravings.</a:t>
            </a:r>
            <a:endParaRPr lang="en-US" dirty="0"/>
          </a:p>
        </p:txBody>
      </p:sp>
      <p:grpSp>
        <p:nvGrpSpPr>
          <p:cNvPr id="560" name="Google Shape;560;p22"/>
          <p:cNvGrpSpPr/>
          <p:nvPr/>
        </p:nvGrpSpPr>
        <p:grpSpPr>
          <a:xfrm rot="5400000">
            <a:off x="9072780" y="3734338"/>
            <a:ext cx="3878664" cy="2368659"/>
            <a:chOff x="6867015" y="-1"/>
            <a:chExt cx="5324985" cy="3251912"/>
          </a:xfrm>
        </p:grpSpPr>
        <p:sp>
          <p:nvSpPr>
            <p:cNvPr id="561" name="Google Shape;561;p22"/>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22"/>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22"/>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22"/>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6"/>
        <p:cNvGrpSpPr/>
        <p:nvPr/>
      </p:nvGrpSpPr>
      <p:grpSpPr>
        <a:xfrm>
          <a:off x="0" y="0"/>
          <a:ext cx="0" cy="0"/>
          <a:chOff x="0" y="0"/>
          <a:chExt cx="0" cy="0"/>
        </a:xfrm>
      </p:grpSpPr>
      <p:sp>
        <p:nvSpPr>
          <p:cNvPr id="587" name="Google Shape;587;p24"/>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24"/>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589" name="Google Shape;589;p24"/>
          <p:cNvGrpSpPr/>
          <p:nvPr/>
        </p:nvGrpSpPr>
        <p:grpSpPr>
          <a:xfrm>
            <a:off x="1303402" y="3985"/>
            <a:ext cx="9772765" cy="6858000"/>
            <a:chOff x="1303402" y="36937"/>
            <a:chExt cx="9772765" cy="6858000"/>
          </a:xfrm>
        </p:grpSpPr>
        <p:sp>
          <p:nvSpPr>
            <p:cNvPr id="590" name="Google Shape;590;p24"/>
            <p:cNvSpPr/>
            <p:nvPr/>
          </p:nvSpPr>
          <p:spPr>
            <a:xfrm>
              <a:off x="1560551" y="36937"/>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p24"/>
            <p:cNvSpPr/>
            <p:nvPr/>
          </p:nvSpPr>
          <p:spPr>
            <a:xfrm>
              <a:off x="1659468" y="36937"/>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2" name="Google Shape;592;p24"/>
            <p:cNvSpPr/>
            <p:nvPr/>
          </p:nvSpPr>
          <p:spPr>
            <a:xfrm>
              <a:off x="1648217" y="36937"/>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3" name="Google Shape;593;p24"/>
            <p:cNvSpPr/>
            <p:nvPr/>
          </p:nvSpPr>
          <p:spPr>
            <a:xfrm>
              <a:off x="1629061" y="36937"/>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4" name="Google Shape;594;p24"/>
            <p:cNvSpPr/>
            <p:nvPr/>
          </p:nvSpPr>
          <p:spPr>
            <a:xfrm>
              <a:off x="1318434" y="36937"/>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5" name="Google Shape;595;p24"/>
            <p:cNvSpPr/>
            <p:nvPr/>
          </p:nvSpPr>
          <p:spPr>
            <a:xfrm>
              <a:off x="1308320" y="36937"/>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000000">
                    <a:alpha val="40784"/>
                  </a:srgbClr>
                </a:gs>
                <a:gs pos="813">
                  <a:srgbClr val="000000">
                    <a:alpha val="40784"/>
                  </a:srgbClr>
                </a:gs>
                <a:gs pos="20000">
                  <a:srgbClr val="AA3E25">
                    <a:alpha val="55686"/>
                  </a:srgbClr>
                </a:gs>
                <a:gs pos="44000">
                  <a:srgbClr val="EED0AA">
                    <a:alpha val="56862"/>
                  </a:srgbClr>
                </a:gs>
                <a:gs pos="74000">
                  <a:srgbClr val="2DC49C">
                    <a:alpha val="33725"/>
                  </a:srgbClr>
                </a:gs>
                <a:gs pos="100000">
                  <a:srgbClr val="000000">
                    <a:alpha val="5882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6" name="Google Shape;596;p24"/>
            <p:cNvSpPr/>
            <p:nvPr/>
          </p:nvSpPr>
          <p:spPr>
            <a:xfrm>
              <a:off x="1303402" y="36937"/>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dk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97" name="Google Shape;597;p24"/>
          <p:cNvSpPr txBox="1">
            <a:spLocks noGrp="1"/>
          </p:cNvSpPr>
          <p:nvPr>
            <p:ph type="title"/>
          </p:nvPr>
        </p:nvSpPr>
        <p:spPr>
          <a:xfrm>
            <a:off x="3045368" y="2043663"/>
            <a:ext cx="6105194" cy="203105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5200"/>
              <a:buFont typeface="Calibri"/>
              <a:buNone/>
            </a:pPr>
            <a:r>
              <a:rPr lang="en-US" sz="5200">
                <a:solidFill>
                  <a:schemeClr val="lt2"/>
                </a:solidFill>
              </a:rPr>
              <a:t>EGO</a:t>
            </a:r>
            <a:endParaRPr sz="5200">
              <a:solidFill>
                <a:schemeClr val="lt2"/>
              </a:solidFill>
              <a:latin typeface="Calibri"/>
              <a:ea typeface="Calibri"/>
              <a:cs typeface="Calibri"/>
              <a:sym typeface="Calibri"/>
            </a:endParaRPr>
          </a:p>
        </p:txBody>
      </p:sp>
      <p:sp>
        <p:nvSpPr>
          <p:cNvPr id="598" name="Google Shape;598;p24"/>
          <p:cNvSpPr txBox="1">
            <a:spLocks noGrp="1"/>
          </p:cNvSpPr>
          <p:nvPr>
            <p:ph type="body" idx="1"/>
          </p:nvPr>
        </p:nvSpPr>
        <p:spPr>
          <a:xfrm>
            <a:off x="3045368" y="4160126"/>
            <a:ext cx="6105194" cy="68207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endParaRPr sz="2400">
              <a:solidFill>
                <a:schemeClr val="lt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2052748"/>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8DB79DA-DAF0-4098-FAAA-55F86D48184C}"/>
              </a:ext>
            </a:extLst>
          </p:cNvPr>
          <p:cNvPicPr>
            <a:picLocks noChangeAspect="1"/>
          </p:cNvPicPr>
          <p:nvPr/>
        </p:nvPicPr>
        <p:blipFill rotWithShape="1">
          <a:blip r:embed="rId2"/>
          <a:srcRect b="4548"/>
          <a:stretch/>
        </p:blipFill>
        <p:spPr>
          <a:xfrm>
            <a:off x="538625" y="1008505"/>
            <a:ext cx="3571410" cy="4846591"/>
          </a:xfrm>
          <a:prstGeom prst="rect">
            <a:avLst/>
          </a:prstGeom>
        </p:spPr>
      </p:pic>
      <p:sp>
        <p:nvSpPr>
          <p:cNvPr id="7" name="Content Placeholder 6">
            <a:extLst>
              <a:ext uri="{FF2B5EF4-FFF2-40B4-BE49-F238E27FC236}">
                <a16:creationId xmlns:a16="http://schemas.microsoft.com/office/drawing/2014/main" id="{647C77E2-37D7-3BF2-6DD0-A9560AAC4A7A}"/>
              </a:ext>
            </a:extLst>
          </p:cNvPr>
          <p:cNvSpPr>
            <a:spLocks noGrp="1"/>
          </p:cNvSpPr>
          <p:nvPr>
            <p:ph idx="1"/>
          </p:nvPr>
        </p:nvSpPr>
        <p:spPr>
          <a:xfrm>
            <a:off x="5452533" y="2270740"/>
            <a:ext cx="5582614" cy="3943789"/>
          </a:xfrm>
        </p:spPr>
        <p:txBody>
          <a:bodyPr vert="horz" lIns="91440" tIns="45720" rIns="91440" bIns="45720" rtlCol="0" anchor="t">
            <a:normAutofit lnSpcReduction="10000"/>
          </a:bodyPr>
          <a:lstStyle/>
          <a:p>
            <a:pPr>
              <a:buFont typeface="Arial"/>
              <a:buChar char="•"/>
            </a:pPr>
            <a:r>
              <a:rPr lang="en-US" sz="2400" dirty="0">
                <a:ea typeface="+mn-lt"/>
                <a:cs typeface="+mn-lt"/>
              </a:rPr>
              <a:t>The ego is 'that part of the id which has been modified by the direct influence of the external world. </a:t>
            </a:r>
          </a:p>
          <a:p>
            <a:pPr>
              <a:buFont typeface="Arial"/>
              <a:buChar char="•"/>
            </a:pPr>
            <a:r>
              <a:rPr lang="en-US" sz="2400" dirty="0">
                <a:ea typeface="+mn-lt"/>
                <a:cs typeface="+mn-lt"/>
              </a:rPr>
              <a:t>It is the decision-making component of personality.  </a:t>
            </a:r>
          </a:p>
          <a:p>
            <a:pPr>
              <a:buFont typeface="Arial"/>
              <a:buChar char="•"/>
            </a:pPr>
            <a:r>
              <a:rPr lang="en-US" sz="2400" dirty="0">
                <a:ea typeface="+mn-lt"/>
                <a:cs typeface="+mn-lt"/>
              </a:rPr>
              <a:t>The ego operates according to the reality principle, working out realistic ways of satisfying the id’s demands </a:t>
            </a:r>
          </a:p>
          <a:p>
            <a:pPr>
              <a:buFont typeface="Arial"/>
              <a:buChar char="•"/>
            </a:pPr>
            <a:r>
              <a:rPr lang="en-US" sz="2400" dirty="0">
                <a:ea typeface="+mn-lt"/>
                <a:cs typeface="+mn-lt"/>
              </a:rPr>
              <a:t>The ego considers social realities and norms, etiquette and rules in deciding how to behave. </a:t>
            </a:r>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455681" y="839047"/>
            <a:ext cx="2579373" cy="773578"/>
          </a:xfrm>
          <a:noFill/>
        </p:spPr>
        <p:txBody>
          <a:bodyPr anchor="t">
            <a:normAutofit/>
          </a:bodyPr>
          <a:lstStyle/>
          <a:p>
            <a:r>
              <a:rPr lang="en-US" sz="4000" dirty="0">
                <a:cs typeface="Calibri Light"/>
              </a:rPr>
              <a:t>EGO</a:t>
            </a:r>
          </a:p>
        </p:txBody>
      </p:sp>
    </p:spTree>
    <p:extLst>
      <p:ext uri="{BB962C8B-B14F-4D97-AF65-F5344CB8AC3E}">
        <p14:creationId xmlns:p14="http://schemas.microsoft.com/office/powerpoint/2010/main" val="3614370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0"/>
        <p:cNvGrpSpPr/>
        <p:nvPr/>
      </p:nvGrpSpPr>
      <p:grpSpPr>
        <a:xfrm>
          <a:off x="0" y="0"/>
          <a:ext cx="0" cy="0"/>
          <a:chOff x="0" y="0"/>
          <a:chExt cx="0" cy="0"/>
        </a:xfrm>
      </p:grpSpPr>
      <p:sp>
        <p:nvSpPr>
          <p:cNvPr id="621" name="Google Shape;621;p26"/>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26"/>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623" name="Google Shape;623;p26"/>
          <p:cNvGrpSpPr/>
          <p:nvPr/>
        </p:nvGrpSpPr>
        <p:grpSpPr>
          <a:xfrm>
            <a:off x="0" y="0"/>
            <a:ext cx="3346102" cy="2510865"/>
            <a:chOff x="-305" y="-1"/>
            <a:chExt cx="3832880" cy="2876136"/>
          </a:xfrm>
        </p:grpSpPr>
        <p:sp>
          <p:nvSpPr>
            <p:cNvPr id="624" name="Google Shape;624;p26"/>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26"/>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26"/>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26"/>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28" name="Google Shape;628;p26"/>
          <p:cNvSpPr txBox="1">
            <a:spLocks noGrp="1"/>
          </p:cNvSpPr>
          <p:nvPr>
            <p:ph type="body" idx="1"/>
          </p:nvPr>
        </p:nvSpPr>
        <p:spPr>
          <a:xfrm>
            <a:off x="1179226" y="1863187"/>
            <a:ext cx="9833548" cy="372247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800"/>
              <a:buChar char="•"/>
            </a:pPr>
            <a:r>
              <a:rPr lang="en-US"/>
              <a:t>Why learn ego? </a:t>
            </a:r>
            <a:endParaRPr/>
          </a:p>
          <a:p>
            <a:pPr marL="228600" lvl="0" indent="-228600" algn="l" rtl="0">
              <a:lnSpc>
                <a:spcPct val="90000"/>
              </a:lnSpc>
              <a:spcBef>
                <a:spcPts val="1000"/>
              </a:spcBef>
              <a:spcAft>
                <a:spcPts val="0"/>
              </a:spcAft>
              <a:buClr>
                <a:schemeClr val="lt1"/>
              </a:buClr>
              <a:buSzPts val="2800"/>
              <a:buChar char="•"/>
            </a:pPr>
            <a:r>
              <a:rPr lang="en-US"/>
              <a:t>Understanding our ego states helps us to understand: </a:t>
            </a:r>
            <a:endParaRPr/>
          </a:p>
          <a:p>
            <a:pPr marL="228600" lvl="0" indent="-228600" algn="l" rtl="0">
              <a:lnSpc>
                <a:spcPct val="90000"/>
              </a:lnSpc>
              <a:spcBef>
                <a:spcPts val="1000"/>
              </a:spcBef>
              <a:spcAft>
                <a:spcPts val="0"/>
              </a:spcAft>
              <a:buClr>
                <a:schemeClr val="lt1"/>
              </a:buClr>
              <a:buSzPts val="2800"/>
              <a:buChar char="•"/>
            </a:pPr>
            <a:r>
              <a:rPr lang="en-US"/>
              <a:t>Who am I? </a:t>
            </a:r>
            <a:endParaRPr/>
          </a:p>
          <a:p>
            <a:pPr marL="228600" lvl="0" indent="-228600" algn="l" rtl="0">
              <a:lnSpc>
                <a:spcPct val="90000"/>
              </a:lnSpc>
              <a:spcBef>
                <a:spcPts val="1000"/>
              </a:spcBef>
              <a:spcAft>
                <a:spcPts val="0"/>
              </a:spcAft>
              <a:buClr>
                <a:schemeClr val="lt1"/>
              </a:buClr>
              <a:buSzPts val="2800"/>
              <a:buChar char="•"/>
            </a:pPr>
            <a:r>
              <a:rPr lang="en-US"/>
              <a:t>Why do I act the way I do? </a:t>
            </a:r>
            <a:endParaRPr/>
          </a:p>
          <a:p>
            <a:pPr marL="228600" lvl="0" indent="-228600" algn="l" rtl="0">
              <a:lnSpc>
                <a:spcPct val="90000"/>
              </a:lnSpc>
              <a:spcBef>
                <a:spcPts val="1000"/>
              </a:spcBef>
              <a:spcAft>
                <a:spcPts val="0"/>
              </a:spcAft>
              <a:buClr>
                <a:schemeClr val="lt1"/>
              </a:buClr>
              <a:buSzPts val="2800"/>
              <a:buChar char="•"/>
            </a:pPr>
            <a:r>
              <a:rPr lang="en-US"/>
              <a:t>How did I get this way? </a:t>
            </a:r>
            <a:endParaRPr/>
          </a:p>
          <a:p>
            <a:pPr marL="228600" lvl="0" indent="-228600" algn="l" rtl="0">
              <a:lnSpc>
                <a:spcPct val="90000"/>
              </a:lnSpc>
              <a:spcBef>
                <a:spcPts val="1000"/>
              </a:spcBef>
              <a:spcAft>
                <a:spcPts val="0"/>
              </a:spcAft>
              <a:buClr>
                <a:schemeClr val="lt1"/>
              </a:buClr>
              <a:buSzPts val="2800"/>
              <a:buChar char="•"/>
            </a:pPr>
            <a:r>
              <a:rPr lang="en-US"/>
              <a:t>It is a method of analyzing a person's thoughts, feelings and behaviors based on the phenomena of ego states. </a:t>
            </a:r>
            <a:endParaRPr/>
          </a:p>
        </p:txBody>
      </p:sp>
      <p:grpSp>
        <p:nvGrpSpPr>
          <p:cNvPr id="629" name="Google Shape;629;p26"/>
          <p:cNvGrpSpPr/>
          <p:nvPr/>
        </p:nvGrpSpPr>
        <p:grpSpPr>
          <a:xfrm rot="5400000">
            <a:off x="9072780" y="3734338"/>
            <a:ext cx="3878664" cy="2368659"/>
            <a:chOff x="6867015" y="-1"/>
            <a:chExt cx="5324985" cy="3251912"/>
          </a:xfrm>
        </p:grpSpPr>
        <p:sp>
          <p:nvSpPr>
            <p:cNvPr id="630" name="Google Shape;630;p26"/>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26"/>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26"/>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26"/>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7"/>
        <p:cNvGrpSpPr/>
        <p:nvPr/>
      </p:nvGrpSpPr>
      <p:grpSpPr>
        <a:xfrm>
          <a:off x="0" y="0"/>
          <a:ext cx="0" cy="0"/>
          <a:chOff x="0" y="0"/>
          <a:chExt cx="0" cy="0"/>
        </a:xfrm>
      </p:grpSpPr>
      <p:sp>
        <p:nvSpPr>
          <p:cNvPr id="638" name="Google Shape;638;p27"/>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9" name="Google Shape;639;p27"/>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640" name="Google Shape;640;p27"/>
          <p:cNvSpPr txBox="1">
            <a:spLocks noGrp="1"/>
          </p:cNvSpPr>
          <p:nvPr>
            <p:ph type="title"/>
          </p:nvPr>
        </p:nvSpPr>
        <p:spPr>
          <a:xfrm>
            <a:off x="1179226" y="387009"/>
            <a:ext cx="9833548"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alibri"/>
              <a:buNone/>
            </a:pPr>
            <a:r>
              <a:rPr lang="en-US" sz="3600"/>
              <a:t>There are three ego states: </a:t>
            </a:r>
            <a:endParaRPr/>
          </a:p>
        </p:txBody>
      </p:sp>
      <p:grpSp>
        <p:nvGrpSpPr>
          <p:cNvPr id="641" name="Google Shape;641;p27"/>
          <p:cNvGrpSpPr/>
          <p:nvPr/>
        </p:nvGrpSpPr>
        <p:grpSpPr>
          <a:xfrm>
            <a:off x="0" y="0"/>
            <a:ext cx="3346102" cy="2510865"/>
            <a:chOff x="-305" y="-1"/>
            <a:chExt cx="3832880" cy="2876136"/>
          </a:xfrm>
        </p:grpSpPr>
        <p:sp>
          <p:nvSpPr>
            <p:cNvPr id="642" name="Google Shape;642;p27"/>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3" name="Google Shape;643;p27"/>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4" name="Google Shape;644;p27"/>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5" name="Google Shape;645;p27"/>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646" name="Google Shape;646;p27" descr="Diagram&#10;&#10;Description automatically generated"/>
          <p:cNvPicPr preferRelativeResize="0">
            <a:picLocks noGrp="1"/>
          </p:cNvPicPr>
          <p:nvPr>
            <p:ph type="body" idx="1"/>
          </p:nvPr>
        </p:nvPicPr>
        <p:blipFill rotWithShape="1">
          <a:blip r:embed="rId3">
            <a:alphaModFix/>
          </a:blip>
          <a:srcRect/>
          <a:stretch/>
        </p:blipFill>
        <p:spPr>
          <a:xfrm>
            <a:off x="1213598" y="1963829"/>
            <a:ext cx="4258276" cy="4513231"/>
          </a:xfrm>
          <a:prstGeom prst="rect">
            <a:avLst/>
          </a:prstGeom>
          <a:noFill/>
          <a:ln>
            <a:noFill/>
          </a:ln>
        </p:spPr>
      </p:pic>
      <p:grpSp>
        <p:nvGrpSpPr>
          <p:cNvPr id="647" name="Google Shape;647;p27"/>
          <p:cNvGrpSpPr/>
          <p:nvPr/>
        </p:nvGrpSpPr>
        <p:grpSpPr>
          <a:xfrm rot="5400000">
            <a:off x="9072780" y="3734338"/>
            <a:ext cx="3878664" cy="2368659"/>
            <a:chOff x="6867015" y="-1"/>
            <a:chExt cx="5324985" cy="3251912"/>
          </a:xfrm>
        </p:grpSpPr>
        <p:sp>
          <p:nvSpPr>
            <p:cNvPr id="648" name="Google Shape;648;p27"/>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9" name="Google Shape;649;p27"/>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0" name="Google Shape;650;p27"/>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1" name="Google Shape;651;p27"/>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652" name="Google Shape;652;p27" descr="Graphical user interface, text, application&#10;&#10;Description automatically generated"/>
          <p:cNvPicPr preferRelativeResize="0"/>
          <p:nvPr/>
        </p:nvPicPr>
        <p:blipFill rotWithShape="1">
          <a:blip r:embed="rId4">
            <a:alphaModFix/>
          </a:blip>
          <a:srcRect/>
          <a:stretch/>
        </p:blipFill>
        <p:spPr>
          <a:xfrm>
            <a:off x="6507192" y="1965806"/>
            <a:ext cx="4238445" cy="44791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56"/>
        <p:cNvGrpSpPr/>
        <p:nvPr/>
      </p:nvGrpSpPr>
      <p:grpSpPr>
        <a:xfrm>
          <a:off x="0" y="0"/>
          <a:ext cx="0" cy="0"/>
          <a:chOff x="0" y="0"/>
          <a:chExt cx="0" cy="0"/>
        </a:xfrm>
      </p:grpSpPr>
      <p:sp>
        <p:nvSpPr>
          <p:cNvPr id="657" name="Google Shape;657;p28"/>
          <p:cNvSpPr/>
          <p:nvPr/>
        </p:nvSpPr>
        <p:spPr>
          <a:xfrm>
            <a:off x="0"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28"/>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9" name="Google Shape;659;p28"/>
          <p:cNvSpPr txBox="1">
            <a:spLocks noGrp="1"/>
          </p:cNvSpPr>
          <p:nvPr>
            <p:ph type="title"/>
          </p:nvPr>
        </p:nvSpPr>
        <p:spPr>
          <a:xfrm>
            <a:off x="1179576" y="715083"/>
            <a:ext cx="9829800" cy="132588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3600"/>
              <a:buFont typeface="Calibri"/>
              <a:buNone/>
            </a:pPr>
            <a:r>
              <a:rPr lang="en-US" sz="3600">
                <a:solidFill>
                  <a:schemeClr val="lt2"/>
                </a:solidFill>
              </a:rPr>
              <a:t>Parent Ego State</a:t>
            </a:r>
            <a:endParaRPr sz="3600">
              <a:solidFill>
                <a:schemeClr val="lt2"/>
              </a:solidFill>
            </a:endParaRPr>
          </a:p>
        </p:txBody>
      </p:sp>
      <p:grpSp>
        <p:nvGrpSpPr>
          <p:cNvPr id="660" name="Google Shape;660;p28"/>
          <p:cNvGrpSpPr/>
          <p:nvPr/>
        </p:nvGrpSpPr>
        <p:grpSpPr>
          <a:xfrm>
            <a:off x="-305" y="-1"/>
            <a:ext cx="3362070" cy="2522849"/>
            <a:chOff x="-305" y="-1"/>
            <a:chExt cx="3832880" cy="2876136"/>
          </a:xfrm>
        </p:grpSpPr>
        <p:sp>
          <p:nvSpPr>
            <p:cNvPr id="661" name="Google Shape;661;p28"/>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2" name="Google Shape;662;p28"/>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3" name="Google Shape;663;p28"/>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4" name="Google Shape;664;p28"/>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65" name="Google Shape;665;p28"/>
          <p:cNvSpPr txBox="1">
            <a:spLocks noGrp="1"/>
          </p:cNvSpPr>
          <p:nvPr>
            <p:ph type="body" idx="1"/>
          </p:nvPr>
        </p:nvSpPr>
        <p:spPr>
          <a:xfrm>
            <a:off x="847804" y="2511117"/>
            <a:ext cx="5126896" cy="322762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lt2"/>
              </a:buClr>
              <a:buSzPts val="2400"/>
              <a:buChar char="•"/>
            </a:pPr>
            <a:r>
              <a:rPr lang="en-US" sz="2400">
                <a:solidFill>
                  <a:schemeClr val="lt2"/>
                </a:solidFill>
              </a:rPr>
              <a:t>When people act, think, or feel as their parent/caregivers once did, they are in the Parent ego state.  </a:t>
            </a:r>
            <a:endParaRPr sz="2400">
              <a:solidFill>
                <a:schemeClr val="lt2"/>
              </a:solidFill>
            </a:endParaRPr>
          </a:p>
          <a:p>
            <a:pPr marL="228600" lvl="0" indent="-228600" algn="l" rtl="0">
              <a:lnSpc>
                <a:spcPct val="90000"/>
              </a:lnSpc>
              <a:spcBef>
                <a:spcPts val="1000"/>
              </a:spcBef>
              <a:spcAft>
                <a:spcPts val="0"/>
              </a:spcAft>
              <a:buClr>
                <a:schemeClr val="lt2"/>
              </a:buClr>
              <a:buSzPts val="2400"/>
              <a:buChar char="•"/>
            </a:pPr>
            <a:r>
              <a:rPr lang="en-US" sz="2400">
                <a:solidFill>
                  <a:schemeClr val="lt2"/>
                </a:solidFill>
              </a:rPr>
              <a:t>For example: </a:t>
            </a:r>
            <a:endParaRPr sz="2400">
              <a:solidFill>
                <a:schemeClr val="lt2"/>
              </a:solidFill>
            </a:endParaRPr>
          </a:p>
          <a:p>
            <a:pPr marL="228600" lvl="0" indent="-228600" algn="l" rtl="0">
              <a:lnSpc>
                <a:spcPct val="90000"/>
              </a:lnSpc>
              <a:spcBef>
                <a:spcPts val="1000"/>
              </a:spcBef>
              <a:spcAft>
                <a:spcPts val="0"/>
              </a:spcAft>
              <a:buClr>
                <a:schemeClr val="lt2"/>
              </a:buClr>
              <a:buSzPts val="2400"/>
              <a:buChar char="•"/>
            </a:pPr>
            <a:r>
              <a:rPr lang="en-US" sz="2400">
                <a:solidFill>
                  <a:schemeClr val="lt2"/>
                </a:solidFill>
              </a:rPr>
              <a:t>If you have seen your father smoking cigarettes then after certain age you also start smoking, you are now in your Parent ego </a:t>
            </a:r>
            <a:r>
              <a:rPr lang="en-US" sz="2400" b="1">
                <a:solidFill>
                  <a:schemeClr val="lt2"/>
                </a:solidFill>
              </a:rPr>
              <a:t>state.</a:t>
            </a:r>
            <a:r>
              <a:rPr lang="en-US" sz="2400">
                <a:solidFill>
                  <a:schemeClr val="lt2"/>
                </a:solidFill>
              </a:rPr>
              <a:t> </a:t>
            </a:r>
            <a:endParaRPr sz="2400">
              <a:solidFill>
                <a:schemeClr val="lt2"/>
              </a:solidFill>
            </a:endParaRPr>
          </a:p>
        </p:txBody>
      </p:sp>
      <p:grpSp>
        <p:nvGrpSpPr>
          <p:cNvPr id="666" name="Google Shape;666;p28"/>
          <p:cNvGrpSpPr/>
          <p:nvPr/>
        </p:nvGrpSpPr>
        <p:grpSpPr>
          <a:xfrm rot="5400000" flipH="1">
            <a:off x="10185732" y="4852038"/>
            <a:ext cx="2151670" cy="1860256"/>
            <a:chOff x="-305" y="-4155"/>
            <a:chExt cx="2514948" cy="2174333"/>
          </a:xfrm>
        </p:grpSpPr>
        <p:sp>
          <p:nvSpPr>
            <p:cNvPr id="667" name="Google Shape;667;p28"/>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8" name="Google Shape;668;p28"/>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28"/>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670" name="Google Shape;670;p28"/>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671" name="Google Shape;671;p28" descr="Chart, diagram&#10;&#10;Description automatically generated"/>
          <p:cNvPicPr preferRelativeResize="0"/>
          <p:nvPr/>
        </p:nvPicPr>
        <p:blipFill rotWithShape="1">
          <a:blip r:embed="rId3">
            <a:alphaModFix/>
          </a:blip>
          <a:srcRect/>
          <a:stretch/>
        </p:blipFill>
        <p:spPr>
          <a:xfrm>
            <a:off x="6509139" y="2521410"/>
            <a:ext cx="4766417" cy="32173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5"/>
        <p:cNvGrpSpPr/>
        <p:nvPr/>
      </p:nvGrpSpPr>
      <p:grpSpPr>
        <a:xfrm>
          <a:off x="0" y="0"/>
          <a:ext cx="0" cy="0"/>
          <a:chOff x="0" y="0"/>
          <a:chExt cx="0" cy="0"/>
        </a:xfrm>
      </p:grpSpPr>
      <p:sp>
        <p:nvSpPr>
          <p:cNvPr id="676" name="Google Shape;676;p29"/>
          <p:cNvSpPr/>
          <p:nvPr/>
        </p:nvSpPr>
        <p:spPr>
          <a:xfrm>
            <a:off x="0"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7" name="Google Shape;677;p29"/>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8" name="Google Shape;678;p29"/>
          <p:cNvSpPr txBox="1">
            <a:spLocks noGrp="1"/>
          </p:cNvSpPr>
          <p:nvPr>
            <p:ph type="title"/>
          </p:nvPr>
        </p:nvSpPr>
        <p:spPr>
          <a:xfrm>
            <a:off x="1179576" y="700706"/>
            <a:ext cx="9829800" cy="132588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3600"/>
              <a:buFont typeface="Calibri"/>
              <a:buNone/>
            </a:pPr>
            <a:r>
              <a:rPr lang="en-US" sz="3600">
                <a:solidFill>
                  <a:schemeClr val="lt2"/>
                </a:solidFill>
              </a:rPr>
              <a:t>Adult Ego State</a:t>
            </a:r>
            <a:endParaRPr sz="3600">
              <a:solidFill>
                <a:schemeClr val="lt2"/>
              </a:solidFill>
            </a:endParaRPr>
          </a:p>
        </p:txBody>
      </p:sp>
      <p:grpSp>
        <p:nvGrpSpPr>
          <p:cNvPr id="679" name="Google Shape;679;p29"/>
          <p:cNvGrpSpPr/>
          <p:nvPr/>
        </p:nvGrpSpPr>
        <p:grpSpPr>
          <a:xfrm>
            <a:off x="-305" y="-1"/>
            <a:ext cx="3362070" cy="2522849"/>
            <a:chOff x="-305" y="-1"/>
            <a:chExt cx="3832880" cy="2876136"/>
          </a:xfrm>
        </p:grpSpPr>
        <p:sp>
          <p:nvSpPr>
            <p:cNvPr id="680" name="Google Shape;680;p29"/>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p29"/>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p29"/>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p29"/>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84" name="Google Shape;684;p29"/>
          <p:cNvSpPr txBox="1">
            <a:spLocks noGrp="1"/>
          </p:cNvSpPr>
          <p:nvPr>
            <p:ph type="body" idx="1"/>
          </p:nvPr>
        </p:nvSpPr>
        <p:spPr>
          <a:xfrm>
            <a:off x="804672" y="2611759"/>
            <a:ext cx="5126896" cy="3227626"/>
          </a:xfrm>
          <a:prstGeom prst="rect">
            <a:avLst/>
          </a:prstGeom>
          <a:noFill/>
          <a:ln>
            <a:noFill/>
          </a:ln>
        </p:spPr>
        <p:txBody>
          <a:bodyPr spcFirstLastPara="1" wrap="square" lIns="91425" tIns="45700" rIns="91425" bIns="45700" anchor="ctr" anchorCtr="0">
            <a:normAutofit fontScale="92500" lnSpcReduction="20000"/>
          </a:bodyPr>
          <a:lstStyle/>
          <a:p>
            <a:pPr marL="228600" lvl="0" indent="-228600" algn="l" rtl="0">
              <a:lnSpc>
                <a:spcPct val="90000"/>
              </a:lnSpc>
              <a:spcBef>
                <a:spcPts val="0"/>
              </a:spcBef>
              <a:spcAft>
                <a:spcPts val="0"/>
              </a:spcAft>
              <a:buClr>
                <a:schemeClr val="lt2"/>
              </a:buClr>
              <a:buSzPct val="100000"/>
              <a:buChar char="•"/>
            </a:pPr>
            <a:r>
              <a:rPr lang="en-US" sz="2400">
                <a:solidFill>
                  <a:schemeClr val="lt2"/>
                </a:solidFill>
              </a:rPr>
              <a:t>When a person is acting based on facts, rather than based on parental tradition or childhood feelings, they are in the Adult ego state. </a:t>
            </a:r>
            <a:endParaRPr/>
          </a:p>
          <a:p>
            <a:pPr marL="228600" lvl="0" indent="-228600" algn="l" rtl="0">
              <a:lnSpc>
                <a:spcPct val="90000"/>
              </a:lnSpc>
              <a:spcBef>
                <a:spcPts val="1000"/>
              </a:spcBef>
              <a:spcAft>
                <a:spcPts val="0"/>
              </a:spcAft>
              <a:buClr>
                <a:schemeClr val="lt2"/>
              </a:buClr>
              <a:buSzPct val="100000"/>
              <a:buChar char="•"/>
            </a:pPr>
            <a:r>
              <a:rPr lang="en-US" sz="2400">
                <a:solidFill>
                  <a:schemeClr val="lt2"/>
                </a:solidFill>
              </a:rPr>
              <a:t>For example: </a:t>
            </a:r>
            <a:endParaRPr sz="2400">
              <a:solidFill>
                <a:schemeClr val="lt2"/>
              </a:solidFill>
            </a:endParaRPr>
          </a:p>
          <a:p>
            <a:pPr marL="228600" lvl="0" indent="-228600" algn="l" rtl="0">
              <a:lnSpc>
                <a:spcPct val="90000"/>
              </a:lnSpc>
              <a:spcBef>
                <a:spcPts val="1000"/>
              </a:spcBef>
              <a:spcAft>
                <a:spcPts val="0"/>
              </a:spcAft>
              <a:buClr>
                <a:schemeClr val="lt2"/>
              </a:buClr>
              <a:buSzPct val="100000"/>
              <a:buChar char="•"/>
            </a:pPr>
            <a:r>
              <a:rPr lang="en-US" sz="2400">
                <a:solidFill>
                  <a:schemeClr val="lt2"/>
                </a:solidFill>
              </a:rPr>
              <a:t>When choosing career, a person may look at different opportunities  and education and decide according to the need (here and now decision) rather than go with the career chosen by his parents (tradition). </a:t>
            </a:r>
            <a:endParaRPr/>
          </a:p>
        </p:txBody>
      </p:sp>
      <p:grpSp>
        <p:nvGrpSpPr>
          <p:cNvPr id="685" name="Google Shape;685;p29"/>
          <p:cNvGrpSpPr/>
          <p:nvPr/>
        </p:nvGrpSpPr>
        <p:grpSpPr>
          <a:xfrm rot="5400000" flipH="1">
            <a:off x="10185732" y="4852038"/>
            <a:ext cx="2151670" cy="1860256"/>
            <a:chOff x="-305" y="-4155"/>
            <a:chExt cx="2514948" cy="2174333"/>
          </a:xfrm>
        </p:grpSpPr>
        <p:sp>
          <p:nvSpPr>
            <p:cNvPr id="686" name="Google Shape;686;p29"/>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7" name="Google Shape;687;p29"/>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8" name="Google Shape;688;p29"/>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689" name="Google Shape;689;p29"/>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690" name="Google Shape;690;p29" descr="Logo, company name&#10;&#10;Description automatically generated"/>
          <p:cNvPicPr preferRelativeResize="0"/>
          <p:nvPr/>
        </p:nvPicPr>
        <p:blipFill rotWithShape="1">
          <a:blip r:embed="rId3">
            <a:alphaModFix/>
          </a:blip>
          <a:srcRect/>
          <a:stretch/>
        </p:blipFill>
        <p:spPr>
          <a:xfrm>
            <a:off x="6745680" y="2656499"/>
            <a:ext cx="4954693" cy="27746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94"/>
        <p:cNvGrpSpPr/>
        <p:nvPr/>
      </p:nvGrpSpPr>
      <p:grpSpPr>
        <a:xfrm>
          <a:off x="0" y="0"/>
          <a:ext cx="0" cy="0"/>
          <a:chOff x="0" y="0"/>
          <a:chExt cx="0" cy="0"/>
        </a:xfrm>
      </p:grpSpPr>
      <p:sp>
        <p:nvSpPr>
          <p:cNvPr id="695" name="Google Shape;695;p30"/>
          <p:cNvSpPr/>
          <p:nvPr/>
        </p:nvSpPr>
        <p:spPr>
          <a:xfrm>
            <a:off x="0"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p30"/>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p30"/>
          <p:cNvSpPr txBox="1">
            <a:spLocks noGrp="1"/>
          </p:cNvSpPr>
          <p:nvPr>
            <p:ph type="title"/>
          </p:nvPr>
        </p:nvSpPr>
        <p:spPr>
          <a:xfrm>
            <a:off x="1107689" y="700706"/>
            <a:ext cx="9829800" cy="132588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3600"/>
              <a:buFont typeface="Calibri"/>
              <a:buNone/>
            </a:pPr>
            <a:r>
              <a:rPr lang="en-US" sz="3600">
                <a:solidFill>
                  <a:schemeClr val="lt2"/>
                </a:solidFill>
              </a:rPr>
              <a:t>Child Ego State</a:t>
            </a:r>
            <a:endParaRPr sz="3600">
              <a:solidFill>
                <a:schemeClr val="lt2"/>
              </a:solidFill>
            </a:endParaRPr>
          </a:p>
        </p:txBody>
      </p:sp>
      <p:grpSp>
        <p:nvGrpSpPr>
          <p:cNvPr id="698" name="Google Shape;698;p30"/>
          <p:cNvGrpSpPr/>
          <p:nvPr/>
        </p:nvGrpSpPr>
        <p:grpSpPr>
          <a:xfrm>
            <a:off x="-305" y="-1"/>
            <a:ext cx="3362070" cy="2522849"/>
            <a:chOff x="-305" y="-1"/>
            <a:chExt cx="3832880" cy="2876136"/>
          </a:xfrm>
        </p:grpSpPr>
        <p:sp>
          <p:nvSpPr>
            <p:cNvPr id="699" name="Google Shape;699;p30"/>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0" name="Google Shape;700;p30"/>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p30"/>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2" name="Google Shape;702;p30"/>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03" name="Google Shape;703;p30"/>
          <p:cNvSpPr txBox="1">
            <a:spLocks noGrp="1"/>
          </p:cNvSpPr>
          <p:nvPr>
            <p:ph type="body" idx="1"/>
          </p:nvPr>
        </p:nvSpPr>
        <p:spPr>
          <a:xfrm>
            <a:off x="804672" y="2827419"/>
            <a:ext cx="5126896" cy="3227626"/>
          </a:xfrm>
          <a:prstGeom prst="rect">
            <a:avLst/>
          </a:prstGeom>
          <a:noFill/>
          <a:ln>
            <a:noFill/>
          </a:ln>
        </p:spPr>
        <p:txBody>
          <a:bodyPr spcFirstLastPara="1" wrap="square" lIns="91425" tIns="45700" rIns="91425" bIns="45700" anchor="ctr" anchorCtr="0">
            <a:normAutofit fontScale="92500"/>
          </a:bodyPr>
          <a:lstStyle/>
          <a:p>
            <a:pPr marL="228600" lvl="0" indent="-228600" algn="l" rtl="0">
              <a:lnSpc>
                <a:spcPct val="90000"/>
              </a:lnSpc>
              <a:spcBef>
                <a:spcPts val="0"/>
              </a:spcBef>
              <a:spcAft>
                <a:spcPts val="0"/>
              </a:spcAft>
              <a:buClr>
                <a:schemeClr val="lt2"/>
              </a:buClr>
              <a:buSzPct val="100000"/>
              <a:buChar char="•"/>
            </a:pPr>
            <a:r>
              <a:rPr lang="en-US" sz="2400">
                <a:solidFill>
                  <a:schemeClr val="lt2"/>
                </a:solidFill>
              </a:rPr>
              <a:t>Contains all natural feelings, needs, impulses, and potentialities of an infant. </a:t>
            </a:r>
            <a:endParaRPr sz="2400">
              <a:solidFill>
                <a:schemeClr val="lt2"/>
              </a:solidFill>
            </a:endParaRPr>
          </a:p>
          <a:p>
            <a:pPr marL="228600" lvl="0" indent="-228600" algn="l" rtl="0">
              <a:lnSpc>
                <a:spcPct val="90000"/>
              </a:lnSpc>
              <a:spcBef>
                <a:spcPts val="1000"/>
              </a:spcBef>
              <a:spcAft>
                <a:spcPts val="0"/>
              </a:spcAft>
              <a:buClr>
                <a:schemeClr val="lt2"/>
              </a:buClr>
              <a:buSzPct val="100000"/>
              <a:buChar char="•"/>
            </a:pPr>
            <a:r>
              <a:rPr lang="en-US" sz="2400">
                <a:solidFill>
                  <a:schemeClr val="lt2"/>
                </a:solidFill>
              </a:rPr>
              <a:t>It also contains creative, manipulative, intuitive capacities as well as feelings and behaviors learnt during childhood like </a:t>
            </a:r>
            <a:endParaRPr sz="2400">
              <a:solidFill>
                <a:schemeClr val="lt2"/>
              </a:solidFill>
            </a:endParaRPr>
          </a:p>
          <a:p>
            <a:pPr marL="228600" lvl="0" indent="-228600" algn="l" rtl="0">
              <a:lnSpc>
                <a:spcPct val="90000"/>
              </a:lnSpc>
              <a:spcBef>
                <a:spcPts val="1000"/>
              </a:spcBef>
              <a:spcAft>
                <a:spcPts val="0"/>
              </a:spcAft>
              <a:buClr>
                <a:schemeClr val="lt2"/>
              </a:buClr>
              <a:buSzPct val="100000"/>
              <a:buChar char="•"/>
            </a:pPr>
            <a:r>
              <a:rPr lang="en-US" sz="2400">
                <a:solidFill>
                  <a:schemeClr val="lt2"/>
                </a:solidFill>
              </a:rPr>
              <a:t>Compliance </a:t>
            </a:r>
            <a:endParaRPr/>
          </a:p>
          <a:p>
            <a:pPr marL="228600" lvl="0" indent="-228600" algn="l" rtl="0">
              <a:lnSpc>
                <a:spcPct val="90000"/>
              </a:lnSpc>
              <a:spcBef>
                <a:spcPts val="1000"/>
              </a:spcBef>
              <a:spcAft>
                <a:spcPts val="0"/>
              </a:spcAft>
              <a:buClr>
                <a:schemeClr val="lt2"/>
              </a:buClr>
              <a:buSzPct val="100000"/>
              <a:buChar char="•"/>
            </a:pPr>
            <a:r>
              <a:rPr lang="en-US" sz="2400">
                <a:solidFill>
                  <a:schemeClr val="lt2"/>
                </a:solidFill>
              </a:rPr>
              <a:t>Procrastination </a:t>
            </a:r>
            <a:endParaRPr sz="2400">
              <a:solidFill>
                <a:schemeClr val="lt2"/>
              </a:solidFill>
            </a:endParaRPr>
          </a:p>
          <a:p>
            <a:pPr marL="228600" lvl="0" indent="-228600" algn="l" rtl="0">
              <a:lnSpc>
                <a:spcPct val="90000"/>
              </a:lnSpc>
              <a:spcBef>
                <a:spcPts val="1000"/>
              </a:spcBef>
              <a:spcAft>
                <a:spcPts val="0"/>
              </a:spcAft>
              <a:buClr>
                <a:schemeClr val="lt2"/>
              </a:buClr>
              <a:buSzPct val="100000"/>
              <a:buChar char="•"/>
            </a:pPr>
            <a:r>
              <a:rPr lang="en-US" sz="2400">
                <a:solidFill>
                  <a:schemeClr val="lt2"/>
                </a:solidFill>
              </a:rPr>
              <a:t>Anger </a:t>
            </a:r>
            <a:endParaRPr sz="1800">
              <a:solidFill>
                <a:schemeClr val="lt2"/>
              </a:solidFill>
            </a:endParaRPr>
          </a:p>
        </p:txBody>
      </p:sp>
      <p:grpSp>
        <p:nvGrpSpPr>
          <p:cNvPr id="704" name="Google Shape;704;p30"/>
          <p:cNvGrpSpPr/>
          <p:nvPr/>
        </p:nvGrpSpPr>
        <p:grpSpPr>
          <a:xfrm rot="5400000" flipH="1">
            <a:off x="10185732" y="4852038"/>
            <a:ext cx="2151670" cy="1860256"/>
            <a:chOff x="-305" y="-4155"/>
            <a:chExt cx="2514948" cy="2174333"/>
          </a:xfrm>
        </p:grpSpPr>
        <p:sp>
          <p:nvSpPr>
            <p:cNvPr id="705" name="Google Shape;705;p30"/>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p30"/>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p30"/>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708" name="Google Shape;708;p30"/>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709" name="Google Shape;709;p30" descr="Chart, bubble chart&#10;&#10;Description automatically generated"/>
          <p:cNvPicPr preferRelativeResize="0"/>
          <p:nvPr/>
        </p:nvPicPr>
        <p:blipFill rotWithShape="1">
          <a:blip r:embed="rId3">
            <a:alphaModFix/>
          </a:blip>
          <a:srcRect/>
          <a:stretch/>
        </p:blipFill>
        <p:spPr>
          <a:xfrm>
            <a:off x="7058452" y="2823335"/>
            <a:ext cx="4300395" cy="32173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0"/>
        <p:cNvGrpSpPr/>
        <p:nvPr/>
      </p:nvGrpSpPr>
      <p:grpSpPr>
        <a:xfrm>
          <a:off x="0" y="0"/>
          <a:ext cx="0" cy="0"/>
          <a:chOff x="0" y="0"/>
          <a:chExt cx="0" cy="0"/>
        </a:xfrm>
      </p:grpSpPr>
      <p:sp>
        <p:nvSpPr>
          <p:cNvPr id="211" name="Google Shape;211;p3"/>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Google Shape;212;p3"/>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Calibri"/>
              <a:ea typeface="Calibri"/>
              <a:cs typeface="Calibri"/>
              <a:sym typeface="Calibri"/>
            </a:endParaRPr>
          </a:p>
        </p:txBody>
      </p:sp>
      <p:grpSp>
        <p:nvGrpSpPr>
          <p:cNvPr id="213" name="Google Shape;213;p3"/>
          <p:cNvGrpSpPr/>
          <p:nvPr/>
        </p:nvGrpSpPr>
        <p:grpSpPr>
          <a:xfrm>
            <a:off x="1303402" y="3985"/>
            <a:ext cx="9772765" cy="6858000"/>
            <a:chOff x="1303402" y="36937"/>
            <a:chExt cx="9772765" cy="6858000"/>
          </a:xfrm>
        </p:grpSpPr>
        <p:sp>
          <p:nvSpPr>
            <p:cNvPr id="214" name="Google Shape;214;p3"/>
            <p:cNvSpPr/>
            <p:nvPr/>
          </p:nvSpPr>
          <p:spPr>
            <a:xfrm>
              <a:off x="1560551" y="36937"/>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 name="Google Shape;215;p3"/>
            <p:cNvSpPr/>
            <p:nvPr/>
          </p:nvSpPr>
          <p:spPr>
            <a:xfrm>
              <a:off x="1659468" y="36937"/>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Google Shape;216;p3"/>
            <p:cNvSpPr/>
            <p:nvPr/>
          </p:nvSpPr>
          <p:spPr>
            <a:xfrm>
              <a:off x="1648217" y="36937"/>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Google Shape;217;p3"/>
            <p:cNvSpPr/>
            <p:nvPr/>
          </p:nvSpPr>
          <p:spPr>
            <a:xfrm>
              <a:off x="1629061" y="36937"/>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Google Shape;218;p3"/>
            <p:cNvSpPr/>
            <p:nvPr/>
          </p:nvSpPr>
          <p:spPr>
            <a:xfrm>
              <a:off x="1318434" y="36937"/>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Google Shape;219;p3"/>
            <p:cNvSpPr/>
            <p:nvPr/>
          </p:nvSpPr>
          <p:spPr>
            <a:xfrm>
              <a:off x="1308320" y="36937"/>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000000">
                    <a:alpha val="40784"/>
                  </a:srgbClr>
                </a:gs>
                <a:gs pos="813">
                  <a:srgbClr val="000000">
                    <a:alpha val="40784"/>
                  </a:srgbClr>
                </a:gs>
                <a:gs pos="20000">
                  <a:srgbClr val="AA3E25">
                    <a:alpha val="55686"/>
                  </a:srgbClr>
                </a:gs>
                <a:gs pos="44000">
                  <a:srgbClr val="EED0AA">
                    <a:alpha val="56862"/>
                  </a:srgbClr>
                </a:gs>
                <a:gs pos="74000">
                  <a:srgbClr val="2DC49C">
                    <a:alpha val="33725"/>
                  </a:srgbClr>
                </a:gs>
                <a:gs pos="100000">
                  <a:srgbClr val="000000">
                    <a:alpha val="5882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3"/>
            <p:cNvSpPr/>
            <p:nvPr/>
          </p:nvSpPr>
          <p:spPr>
            <a:xfrm>
              <a:off x="1303402" y="36937"/>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dk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21" name="Google Shape;221;p3"/>
          <p:cNvSpPr txBox="1">
            <a:spLocks noGrp="1"/>
          </p:cNvSpPr>
          <p:nvPr>
            <p:ph type="title"/>
          </p:nvPr>
        </p:nvSpPr>
        <p:spPr>
          <a:xfrm>
            <a:off x="3045368" y="2043663"/>
            <a:ext cx="6105194" cy="203105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5200"/>
              <a:buFont typeface="Calibri"/>
              <a:buNone/>
            </a:pPr>
            <a:r>
              <a:rPr lang="en-US" sz="5200">
                <a:solidFill>
                  <a:schemeClr val="lt2"/>
                </a:solidFill>
              </a:rPr>
              <a:t>Introduction</a:t>
            </a:r>
            <a:endParaRPr sz="5200">
              <a:solidFill>
                <a:schemeClr val="lt2"/>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3"/>
        <p:cNvGrpSpPr/>
        <p:nvPr/>
      </p:nvGrpSpPr>
      <p:grpSpPr>
        <a:xfrm>
          <a:off x="0" y="0"/>
          <a:ext cx="0" cy="0"/>
          <a:chOff x="0" y="0"/>
          <a:chExt cx="0" cy="0"/>
        </a:xfrm>
      </p:grpSpPr>
      <p:sp>
        <p:nvSpPr>
          <p:cNvPr id="714" name="Google Shape;714;p31"/>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5" name="Google Shape;715;p31"/>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716" name="Google Shape;716;p31"/>
          <p:cNvGrpSpPr/>
          <p:nvPr/>
        </p:nvGrpSpPr>
        <p:grpSpPr>
          <a:xfrm>
            <a:off x="0" y="0"/>
            <a:ext cx="3346102" cy="2510865"/>
            <a:chOff x="-305" y="-1"/>
            <a:chExt cx="3832880" cy="2876136"/>
          </a:xfrm>
        </p:grpSpPr>
        <p:sp>
          <p:nvSpPr>
            <p:cNvPr id="717" name="Google Shape;717;p31"/>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p31"/>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p31"/>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p31"/>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21" name="Google Shape;721;p31"/>
          <p:cNvSpPr txBox="1">
            <a:spLocks noGrp="1"/>
          </p:cNvSpPr>
          <p:nvPr>
            <p:ph type="body" idx="1"/>
          </p:nvPr>
        </p:nvSpPr>
        <p:spPr>
          <a:xfrm>
            <a:off x="1179226" y="2265753"/>
            <a:ext cx="9833548" cy="3722476"/>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800"/>
              <a:buChar char="•"/>
            </a:pPr>
            <a:r>
              <a:rPr lang="en-US"/>
              <a:t>When a cue in the present environment reminds our body or mind of the past traumatic event, this creates the perfect circumstance for an ego state (also known as part of self) to activate. </a:t>
            </a:r>
            <a:endParaRPr/>
          </a:p>
          <a:p>
            <a:pPr marL="228600" lvl="0" indent="-228600" algn="l" rtl="0">
              <a:lnSpc>
                <a:spcPct val="90000"/>
              </a:lnSpc>
              <a:spcBef>
                <a:spcPts val="1000"/>
              </a:spcBef>
              <a:spcAft>
                <a:spcPts val="0"/>
              </a:spcAft>
              <a:buClr>
                <a:schemeClr val="lt1"/>
              </a:buClr>
              <a:buSzPts val="2800"/>
              <a:buChar char="•"/>
            </a:pPr>
            <a:r>
              <a:rPr lang="en-US"/>
              <a:t>For example, a person experiences a body sensation of heat which then reminds them of a traumatic event in which this person was burned as a child. The ego state of ‘rage’, which belongs to the original traumatic incident, becomes activated in the present, causing the ‘rage state’, even though the rage does not fit the present circumstance. </a:t>
            </a:r>
            <a:endParaRPr/>
          </a:p>
        </p:txBody>
      </p:sp>
      <p:grpSp>
        <p:nvGrpSpPr>
          <p:cNvPr id="722" name="Google Shape;722;p31"/>
          <p:cNvGrpSpPr/>
          <p:nvPr/>
        </p:nvGrpSpPr>
        <p:grpSpPr>
          <a:xfrm rot="5400000">
            <a:off x="9072780" y="3734338"/>
            <a:ext cx="3878664" cy="2368659"/>
            <a:chOff x="6867015" y="-1"/>
            <a:chExt cx="5324985" cy="3251912"/>
          </a:xfrm>
        </p:grpSpPr>
        <p:sp>
          <p:nvSpPr>
            <p:cNvPr id="723" name="Google Shape;723;p31"/>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4" name="Google Shape;724;p31"/>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5" name="Google Shape;725;p31"/>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6" name="Google Shape;726;p31"/>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27" name="Google Shape;727;p31"/>
          <p:cNvSpPr txBox="1">
            <a:spLocks noGrp="1"/>
          </p:cNvSpPr>
          <p:nvPr>
            <p:ph type="title"/>
          </p:nvPr>
        </p:nvSpPr>
        <p:spPr>
          <a:xfrm>
            <a:off x="1107689" y="700706"/>
            <a:ext cx="9829800" cy="132588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3600"/>
              <a:buFont typeface="Calibri"/>
              <a:buNone/>
            </a:pPr>
            <a:r>
              <a:rPr lang="en-US" sz="3600">
                <a:solidFill>
                  <a:schemeClr val="lt2"/>
                </a:solidFill>
              </a:rPr>
              <a:t>How Child Ego Is Triggered?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31"/>
        <p:cNvGrpSpPr/>
        <p:nvPr/>
      </p:nvGrpSpPr>
      <p:grpSpPr>
        <a:xfrm>
          <a:off x="0" y="0"/>
          <a:ext cx="0" cy="0"/>
          <a:chOff x="0" y="0"/>
          <a:chExt cx="0" cy="0"/>
        </a:xfrm>
      </p:grpSpPr>
      <p:sp>
        <p:nvSpPr>
          <p:cNvPr id="732" name="Google Shape;732;p32"/>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32"/>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734" name="Google Shape;734;p32"/>
          <p:cNvGrpSpPr/>
          <p:nvPr/>
        </p:nvGrpSpPr>
        <p:grpSpPr>
          <a:xfrm>
            <a:off x="1303402" y="3985"/>
            <a:ext cx="9772765" cy="6858000"/>
            <a:chOff x="1303402" y="36937"/>
            <a:chExt cx="9772765" cy="6858000"/>
          </a:xfrm>
        </p:grpSpPr>
        <p:sp>
          <p:nvSpPr>
            <p:cNvPr id="735" name="Google Shape;735;p32"/>
            <p:cNvSpPr/>
            <p:nvPr/>
          </p:nvSpPr>
          <p:spPr>
            <a:xfrm>
              <a:off x="1560551" y="36937"/>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32"/>
            <p:cNvSpPr/>
            <p:nvPr/>
          </p:nvSpPr>
          <p:spPr>
            <a:xfrm>
              <a:off x="1659468" y="36937"/>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7" name="Google Shape;737;p32"/>
            <p:cNvSpPr/>
            <p:nvPr/>
          </p:nvSpPr>
          <p:spPr>
            <a:xfrm>
              <a:off x="1648217" y="36937"/>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8" name="Google Shape;738;p32"/>
            <p:cNvSpPr/>
            <p:nvPr/>
          </p:nvSpPr>
          <p:spPr>
            <a:xfrm>
              <a:off x="1629061" y="36937"/>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9" name="Google Shape;739;p32"/>
            <p:cNvSpPr/>
            <p:nvPr/>
          </p:nvSpPr>
          <p:spPr>
            <a:xfrm>
              <a:off x="1318434" y="36937"/>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0" name="Google Shape;740;p32"/>
            <p:cNvSpPr/>
            <p:nvPr/>
          </p:nvSpPr>
          <p:spPr>
            <a:xfrm>
              <a:off x="1308320" y="36937"/>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000000">
                    <a:alpha val="40784"/>
                  </a:srgbClr>
                </a:gs>
                <a:gs pos="813">
                  <a:srgbClr val="000000">
                    <a:alpha val="40784"/>
                  </a:srgbClr>
                </a:gs>
                <a:gs pos="20000">
                  <a:srgbClr val="AA3E25">
                    <a:alpha val="55686"/>
                  </a:srgbClr>
                </a:gs>
                <a:gs pos="44000">
                  <a:srgbClr val="EED0AA">
                    <a:alpha val="56862"/>
                  </a:srgbClr>
                </a:gs>
                <a:gs pos="74000">
                  <a:srgbClr val="2DC49C">
                    <a:alpha val="33725"/>
                  </a:srgbClr>
                </a:gs>
                <a:gs pos="100000">
                  <a:srgbClr val="000000">
                    <a:alpha val="5882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1" name="Google Shape;741;p32"/>
            <p:cNvSpPr/>
            <p:nvPr/>
          </p:nvSpPr>
          <p:spPr>
            <a:xfrm>
              <a:off x="1303402" y="36937"/>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dk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42" name="Google Shape;742;p32"/>
          <p:cNvSpPr txBox="1">
            <a:spLocks noGrp="1"/>
          </p:cNvSpPr>
          <p:nvPr>
            <p:ph type="title"/>
          </p:nvPr>
        </p:nvSpPr>
        <p:spPr>
          <a:xfrm>
            <a:off x="3045368" y="2043663"/>
            <a:ext cx="6105194" cy="203105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5200"/>
              <a:buFont typeface="Calibri"/>
              <a:buNone/>
            </a:pPr>
            <a:r>
              <a:rPr lang="en-US" sz="5200">
                <a:solidFill>
                  <a:schemeClr val="lt2"/>
                </a:solidFill>
              </a:rPr>
              <a:t>SUPER EGO</a:t>
            </a:r>
            <a:endParaRPr sz="5200">
              <a:solidFill>
                <a:schemeClr val="lt2"/>
              </a:solidFill>
              <a:latin typeface="Calibri"/>
              <a:ea typeface="Calibri"/>
              <a:cs typeface="Calibri"/>
              <a:sym typeface="Calibri"/>
            </a:endParaRPr>
          </a:p>
        </p:txBody>
      </p:sp>
      <p:sp>
        <p:nvSpPr>
          <p:cNvPr id="743" name="Google Shape;743;p32"/>
          <p:cNvSpPr txBox="1">
            <a:spLocks noGrp="1"/>
          </p:cNvSpPr>
          <p:nvPr>
            <p:ph type="body" idx="1"/>
          </p:nvPr>
        </p:nvSpPr>
        <p:spPr>
          <a:xfrm>
            <a:off x="3045368" y="4160126"/>
            <a:ext cx="6105194" cy="68207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endParaRPr sz="2400">
              <a:solidFill>
                <a:schemeClr val="lt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214579" y="629266"/>
            <a:ext cx="6422849" cy="1676603"/>
          </a:xfrm>
        </p:spPr>
        <p:txBody>
          <a:bodyPr>
            <a:normAutofit/>
          </a:bodyPr>
          <a:lstStyle/>
          <a:p>
            <a:r>
              <a:rPr lang="en-US"/>
              <a:t>SUPER EGO</a:t>
            </a:r>
            <a:endParaRPr lang="en-US">
              <a:cs typeface="Calibri Light"/>
            </a:endParaRPr>
          </a:p>
        </p:txBody>
      </p:sp>
      <p:sp>
        <p:nvSpPr>
          <p:cNvPr id="46" name="Rectangle 48">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mammal, horse&#10;&#10;Description automatically generated">
            <a:extLst>
              <a:ext uri="{FF2B5EF4-FFF2-40B4-BE49-F238E27FC236}">
                <a16:creationId xmlns:a16="http://schemas.microsoft.com/office/drawing/2014/main" id="{182FA45D-EA65-F6A2-CA11-F5DE3EE2B362}"/>
              </a:ext>
            </a:extLst>
          </p:cNvPr>
          <p:cNvPicPr>
            <a:picLocks noChangeAspect="1"/>
          </p:cNvPicPr>
          <p:nvPr/>
        </p:nvPicPr>
        <p:blipFill>
          <a:blip r:embed="rId2"/>
          <a:stretch>
            <a:fillRect/>
          </a:stretch>
        </p:blipFill>
        <p:spPr>
          <a:xfrm>
            <a:off x="761364" y="1234025"/>
            <a:ext cx="3113280" cy="4389949"/>
          </a:xfrm>
          <a:prstGeom prst="rect">
            <a:avLst/>
          </a:prstGeom>
          <a:effectLst/>
        </p:spPr>
      </p:pic>
      <p:sp>
        <p:nvSpPr>
          <p:cNvPr id="7" name="Content Placeholder 6">
            <a:extLst>
              <a:ext uri="{FF2B5EF4-FFF2-40B4-BE49-F238E27FC236}">
                <a16:creationId xmlns:a16="http://schemas.microsoft.com/office/drawing/2014/main" id="{647C77E2-37D7-3BF2-6DD0-A9560AAC4A7A}"/>
              </a:ext>
            </a:extLst>
          </p:cNvPr>
          <p:cNvSpPr>
            <a:spLocks noGrp="1"/>
          </p:cNvSpPr>
          <p:nvPr>
            <p:ph idx="1"/>
          </p:nvPr>
        </p:nvSpPr>
        <p:spPr>
          <a:xfrm>
            <a:off x="5214581" y="1834551"/>
            <a:ext cx="6422848" cy="3785419"/>
          </a:xfrm>
        </p:spPr>
        <p:txBody>
          <a:bodyPr vert="horz" lIns="91440" tIns="45720" rIns="91440" bIns="45720" rtlCol="0" anchor="t">
            <a:normAutofit fontScale="92500" lnSpcReduction="10000"/>
          </a:bodyPr>
          <a:lstStyle/>
          <a:p>
            <a:r>
              <a:rPr lang="en" sz="2400" dirty="0">
                <a:ea typeface="+mn-lt"/>
                <a:cs typeface="+mn-lt"/>
              </a:rPr>
              <a:t>In Sigmund Freud's psychoanalytic theory, the superego is the third and most recent of the three agencies that make up a person's personality.</a:t>
            </a:r>
            <a:endParaRPr lang="en-US" sz="2400" dirty="0">
              <a:ea typeface="+mn-lt"/>
              <a:cs typeface="+mn-lt"/>
            </a:endParaRPr>
          </a:p>
          <a:p>
            <a:r>
              <a:rPr lang="en" sz="2400" dirty="0">
                <a:ea typeface="+mn-lt"/>
                <a:cs typeface="+mn-lt"/>
              </a:rPr>
              <a:t> The superego's judgments, restrictions, and restraints serve as one's conscience, while its lofty goals and ambitions serve as one's idealized self-perception, or "ego ideal." </a:t>
            </a:r>
            <a:endParaRPr lang="en-US" sz="2400" dirty="0">
              <a:cs typeface="Calibri" panose="020F0502020204030204"/>
            </a:endParaRPr>
          </a:p>
          <a:p>
            <a:r>
              <a:rPr lang="en" sz="2400" dirty="0">
                <a:ea typeface="+mn-lt"/>
                <a:cs typeface="+mn-lt"/>
              </a:rPr>
              <a:t>The superego grows in reaction to parental criticism and approval during the first five years of life. </a:t>
            </a:r>
            <a:endParaRPr lang="en-US" sz="2400">
              <a:ea typeface="+mn-lt"/>
              <a:cs typeface="+mn-lt"/>
            </a:endParaRPr>
          </a:p>
          <a:p>
            <a:r>
              <a:rPr lang="en" sz="2400" dirty="0">
                <a:ea typeface="+mn-lt"/>
                <a:cs typeface="+mn-lt"/>
              </a:rPr>
              <a:t>When the superego's ideals are broken, one experiences remorse, worry, and a desire to make amends. </a:t>
            </a:r>
            <a:endParaRPr lang="en-US" sz="2400" dirty="0">
              <a:cs typeface="Calibri" panose="020F0502020204030204"/>
            </a:endParaRPr>
          </a:p>
        </p:txBody>
      </p:sp>
    </p:spTree>
    <p:extLst>
      <p:ext uri="{BB962C8B-B14F-4D97-AF65-F5344CB8AC3E}">
        <p14:creationId xmlns:p14="http://schemas.microsoft.com/office/powerpoint/2010/main" val="2529860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1E1A5-84DB-33C0-4744-34E5D1D0CFCC}"/>
              </a:ext>
            </a:extLst>
          </p:cNvPr>
          <p:cNvSpPr>
            <a:spLocks noGrp="1"/>
          </p:cNvSpPr>
          <p:nvPr>
            <p:ph type="title"/>
          </p:nvPr>
        </p:nvSpPr>
        <p:spPr>
          <a:xfrm>
            <a:off x="960100" y="978102"/>
            <a:ext cx="10588434" cy="1062644"/>
          </a:xfrm>
        </p:spPr>
        <p:txBody>
          <a:bodyPr anchor="b">
            <a:normAutofit/>
          </a:bodyPr>
          <a:lstStyle/>
          <a:p>
            <a:r>
              <a:rPr lang="en-US">
                <a:cs typeface="Calibri Light"/>
              </a:rPr>
              <a:t>Real Life Example</a:t>
            </a:r>
            <a:endParaRPr lang="en-US"/>
          </a:p>
        </p:txBody>
      </p:sp>
      <p:cxnSp>
        <p:nvCxnSpPr>
          <p:cNvPr id="49" name="Straight Connector 4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Picture 3" descr="A picture containing toy, doll&#10;&#10;Description automatically generated">
            <a:extLst>
              <a:ext uri="{FF2B5EF4-FFF2-40B4-BE49-F238E27FC236}">
                <a16:creationId xmlns:a16="http://schemas.microsoft.com/office/drawing/2014/main" id="{576B0A28-33F9-A749-C7AB-6B3AE3BA22BF}"/>
              </a:ext>
            </a:extLst>
          </p:cNvPr>
          <p:cNvPicPr>
            <a:picLocks noChangeAspect="1"/>
          </p:cNvPicPr>
          <p:nvPr/>
        </p:nvPicPr>
        <p:blipFill>
          <a:blip r:embed="rId2"/>
          <a:stretch>
            <a:fillRect/>
          </a:stretch>
        </p:blipFill>
        <p:spPr>
          <a:xfrm>
            <a:off x="682702" y="2552312"/>
            <a:ext cx="2388820" cy="1920147"/>
          </a:xfrm>
          <a:prstGeom prst="rect">
            <a:avLst/>
          </a:prstGeom>
        </p:spPr>
      </p:pic>
      <p:sp>
        <p:nvSpPr>
          <p:cNvPr id="7" name="Content Placeholder 6">
            <a:extLst>
              <a:ext uri="{FF2B5EF4-FFF2-40B4-BE49-F238E27FC236}">
                <a16:creationId xmlns:a16="http://schemas.microsoft.com/office/drawing/2014/main" id="{647C77E2-37D7-3BF2-6DD0-A9560AAC4A7A}"/>
              </a:ext>
            </a:extLst>
          </p:cNvPr>
          <p:cNvSpPr>
            <a:spLocks noGrp="1"/>
          </p:cNvSpPr>
          <p:nvPr>
            <p:ph idx="1"/>
          </p:nvPr>
        </p:nvSpPr>
        <p:spPr>
          <a:xfrm>
            <a:off x="4955354" y="2682433"/>
            <a:ext cx="6282169" cy="3215749"/>
          </a:xfrm>
        </p:spPr>
        <p:txBody>
          <a:bodyPr vert="horz" lIns="91440" tIns="45720" rIns="91440" bIns="45720" rtlCol="0">
            <a:normAutofit/>
          </a:bodyPr>
          <a:lstStyle/>
          <a:p>
            <a:r>
              <a:rPr lang="en" sz="2400">
                <a:ea typeface="+mn-lt"/>
                <a:cs typeface="+mn-lt"/>
              </a:rPr>
              <a:t>Despite studying, I was unable to recall the response to exam question 3. Anas was the brightest student in the class, and if I had turned my head just a little bit, I could have read his responses. I was on the verge of cheating when Mr. Invigilator turned around, but I was restrained by my morality because I knew it was wrong. Instead, I guessed the answer and then turned in the paper.</a:t>
            </a:r>
            <a:r>
              <a:rPr lang="en-US" sz="2400">
                <a:ea typeface="+mn-lt"/>
                <a:cs typeface="+mn-lt"/>
              </a:rPr>
              <a:t> </a:t>
            </a:r>
            <a:endParaRPr lang="en-US" sz="2400">
              <a:cs typeface="Calibri" panose="020F0502020204030204"/>
            </a:endParaRPr>
          </a:p>
        </p:txBody>
      </p:sp>
      <p:pic>
        <p:nvPicPr>
          <p:cNvPr id="4" name="Picture 4" descr="Shape&#10;&#10;Description automatically generated">
            <a:extLst>
              <a:ext uri="{FF2B5EF4-FFF2-40B4-BE49-F238E27FC236}">
                <a16:creationId xmlns:a16="http://schemas.microsoft.com/office/drawing/2014/main" id="{1363255A-C0C5-55F4-A968-717B7E42BFB4}"/>
              </a:ext>
            </a:extLst>
          </p:cNvPr>
          <p:cNvPicPr>
            <a:picLocks noChangeAspect="1"/>
          </p:cNvPicPr>
          <p:nvPr/>
        </p:nvPicPr>
        <p:blipFill>
          <a:blip r:embed="rId3"/>
          <a:stretch>
            <a:fillRect/>
          </a:stretch>
        </p:blipFill>
        <p:spPr>
          <a:xfrm>
            <a:off x="2925972" y="4189203"/>
            <a:ext cx="1883075" cy="2045180"/>
          </a:xfrm>
          <a:prstGeom prst="rect">
            <a:avLst/>
          </a:prstGeom>
        </p:spPr>
      </p:pic>
    </p:spTree>
    <p:extLst>
      <p:ext uri="{BB962C8B-B14F-4D97-AF65-F5344CB8AC3E}">
        <p14:creationId xmlns:p14="http://schemas.microsoft.com/office/powerpoint/2010/main" val="258164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5"/>
        <p:cNvGrpSpPr/>
        <p:nvPr/>
      </p:nvGrpSpPr>
      <p:grpSpPr>
        <a:xfrm>
          <a:off x="0" y="0"/>
          <a:ext cx="0" cy="0"/>
          <a:chOff x="0" y="0"/>
          <a:chExt cx="0" cy="0"/>
        </a:xfrm>
      </p:grpSpPr>
      <p:sp>
        <p:nvSpPr>
          <p:cNvPr id="766" name="Google Shape;766;p34"/>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34"/>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768" name="Google Shape;768;p34"/>
          <p:cNvGrpSpPr/>
          <p:nvPr/>
        </p:nvGrpSpPr>
        <p:grpSpPr>
          <a:xfrm>
            <a:off x="0" y="0"/>
            <a:ext cx="3346102" cy="2510865"/>
            <a:chOff x="-305" y="-1"/>
            <a:chExt cx="3832880" cy="2876136"/>
          </a:xfrm>
        </p:grpSpPr>
        <p:sp>
          <p:nvSpPr>
            <p:cNvPr id="769" name="Google Shape;769;p34"/>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0" name="Google Shape;770;p34"/>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1" name="Google Shape;771;p34"/>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2" name="Google Shape;772;p34"/>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73" name="Google Shape;773;p34"/>
          <p:cNvSpPr txBox="1">
            <a:spLocks noGrp="1"/>
          </p:cNvSpPr>
          <p:nvPr>
            <p:ph type="body" idx="1"/>
          </p:nvPr>
        </p:nvSpPr>
        <p:spPr>
          <a:xfrm>
            <a:off x="1179226" y="1863187"/>
            <a:ext cx="9833548" cy="4671381"/>
          </a:xfrm>
          <a:prstGeom prst="rect">
            <a:avLst/>
          </a:prstGeom>
          <a:noFill/>
          <a:ln>
            <a:noFill/>
          </a:ln>
        </p:spPr>
        <p:txBody>
          <a:bodyPr spcFirstLastPara="1" wrap="square" lIns="91425" tIns="45700" rIns="91425" bIns="45700" anchor="t" anchorCtr="0">
            <a:normAutofit/>
          </a:bodyPr>
          <a:lstStyle/>
          <a:p>
            <a:pPr>
              <a:buSzPct val="100000"/>
            </a:pPr>
            <a:r>
              <a:rPr lang="en" dirty="0"/>
              <a:t>Those who go through this may frequently feel stuck in life.</a:t>
            </a:r>
          </a:p>
          <a:p>
            <a:r>
              <a:rPr lang="en" dirty="0"/>
              <a:t> They might feel alone, struggle with despair, damage themselves, or have violent fantasies.</a:t>
            </a:r>
          </a:p>
          <a:p>
            <a:r>
              <a:rPr lang="en" dirty="0"/>
              <a:t>for example:</a:t>
            </a:r>
            <a:r>
              <a:rPr lang="en-US" dirty="0"/>
              <a:t> </a:t>
            </a:r>
          </a:p>
          <a:p>
            <a:r>
              <a:rPr lang="en" dirty="0"/>
              <a:t>Some people who deal with a severe superego may also be more prone to use drugs, alcohol, or other intoxicants, or to act violently or engage in sex, to shut down the accusatory voice inside.</a:t>
            </a:r>
            <a:r>
              <a:rPr lang="en-US" dirty="0"/>
              <a:t> </a:t>
            </a:r>
            <a:endParaRPr dirty="0"/>
          </a:p>
        </p:txBody>
      </p:sp>
      <p:grpSp>
        <p:nvGrpSpPr>
          <p:cNvPr id="774" name="Google Shape;774;p34"/>
          <p:cNvGrpSpPr/>
          <p:nvPr/>
        </p:nvGrpSpPr>
        <p:grpSpPr>
          <a:xfrm rot="5400000">
            <a:off x="9072780" y="3734338"/>
            <a:ext cx="3878664" cy="2368659"/>
            <a:chOff x="6867015" y="-1"/>
            <a:chExt cx="5324985" cy="3251912"/>
          </a:xfrm>
        </p:grpSpPr>
        <p:sp>
          <p:nvSpPr>
            <p:cNvPr id="775" name="Google Shape;775;p34"/>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6" name="Google Shape;776;p34"/>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7" name="Google Shape;777;p34"/>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34"/>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79" name="Google Shape;779;p34"/>
          <p:cNvSpPr txBox="1">
            <a:spLocks noGrp="1"/>
          </p:cNvSpPr>
          <p:nvPr>
            <p:ph type="title"/>
          </p:nvPr>
        </p:nvSpPr>
        <p:spPr>
          <a:xfrm>
            <a:off x="1078935" y="312517"/>
            <a:ext cx="9829800" cy="13258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3600"/>
              <a:buFont typeface="Calibri"/>
              <a:buNone/>
            </a:pPr>
            <a:r>
              <a:rPr lang="en-US" sz="3600">
                <a:solidFill>
                  <a:schemeClr val="lt2"/>
                </a:solidFill>
              </a:rPr>
              <a:t>What Happens If A Person's Superego Is Strong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1"/>
        <p:cNvGrpSpPr/>
        <p:nvPr/>
      </p:nvGrpSpPr>
      <p:grpSpPr>
        <a:xfrm>
          <a:off x="0" y="0"/>
          <a:ext cx="0" cy="0"/>
          <a:chOff x="0" y="0"/>
          <a:chExt cx="0" cy="0"/>
        </a:xfrm>
      </p:grpSpPr>
      <p:sp>
        <p:nvSpPr>
          <p:cNvPr id="802" name="Google Shape;802;p36"/>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3" name="Google Shape;803;p36"/>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804" name="Google Shape;804;p36"/>
          <p:cNvGrpSpPr/>
          <p:nvPr/>
        </p:nvGrpSpPr>
        <p:grpSpPr>
          <a:xfrm>
            <a:off x="0" y="0"/>
            <a:ext cx="3346102" cy="2510865"/>
            <a:chOff x="-305" y="-1"/>
            <a:chExt cx="3832880" cy="2876136"/>
          </a:xfrm>
        </p:grpSpPr>
        <p:sp>
          <p:nvSpPr>
            <p:cNvPr id="805" name="Google Shape;805;p36"/>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36"/>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7" name="Google Shape;807;p36"/>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8" name="Google Shape;808;p36"/>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09" name="Google Shape;809;p36"/>
          <p:cNvSpPr txBox="1">
            <a:spLocks noGrp="1"/>
          </p:cNvSpPr>
          <p:nvPr>
            <p:ph type="body" idx="1"/>
          </p:nvPr>
        </p:nvSpPr>
        <p:spPr>
          <a:xfrm>
            <a:off x="1179226" y="2308885"/>
            <a:ext cx="9833548" cy="3722476"/>
          </a:xfrm>
          <a:prstGeom prst="rect">
            <a:avLst/>
          </a:prstGeom>
          <a:noFill/>
          <a:ln>
            <a:noFill/>
          </a:ln>
        </p:spPr>
        <p:txBody>
          <a:bodyPr spcFirstLastPara="1" wrap="square" lIns="91425" tIns="45700" rIns="91425" bIns="45700" anchor="t" anchorCtr="0">
            <a:normAutofit/>
          </a:bodyPr>
          <a:lstStyle/>
          <a:p>
            <a:pPr>
              <a:buSzPts val="2800"/>
            </a:pPr>
            <a:r>
              <a:rPr lang="en" dirty="0"/>
              <a:t>It requires a lot of effort, but it is possible to transform from a critical to a supportive superego.</a:t>
            </a:r>
            <a:r>
              <a:rPr lang="en-US" dirty="0"/>
              <a:t> </a:t>
            </a:r>
          </a:p>
          <a:p>
            <a:pPr>
              <a:buSzPts val="2800"/>
            </a:pPr>
            <a:r>
              <a:rPr lang="en" dirty="0"/>
              <a:t>The harsh superego is skilled at influencing us in a variety of unconscious ways, so doing this work alone may be extremely challenging. Any form of long-lasting change necessitates awareness and work carried out in a supportive therapeutic environment.</a:t>
            </a:r>
            <a:r>
              <a:rPr lang="en-US" dirty="0"/>
              <a:t> </a:t>
            </a:r>
            <a:endParaRPr/>
          </a:p>
        </p:txBody>
      </p:sp>
      <p:grpSp>
        <p:nvGrpSpPr>
          <p:cNvPr id="810" name="Google Shape;810;p36"/>
          <p:cNvGrpSpPr/>
          <p:nvPr/>
        </p:nvGrpSpPr>
        <p:grpSpPr>
          <a:xfrm rot="5400000">
            <a:off x="9072780" y="3734338"/>
            <a:ext cx="3878664" cy="2368659"/>
            <a:chOff x="6867015" y="-1"/>
            <a:chExt cx="5324985" cy="3251912"/>
          </a:xfrm>
        </p:grpSpPr>
        <p:sp>
          <p:nvSpPr>
            <p:cNvPr id="811" name="Google Shape;811;p36"/>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2" name="Google Shape;812;p36"/>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3" name="Google Shape;813;p36"/>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36"/>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15" name="Google Shape;815;p36"/>
          <p:cNvSpPr txBox="1">
            <a:spLocks noGrp="1"/>
          </p:cNvSpPr>
          <p:nvPr>
            <p:ph type="title"/>
          </p:nvPr>
        </p:nvSpPr>
        <p:spPr>
          <a:xfrm>
            <a:off x="1179576" y="772593"/>
            <a:ext cx="9829800" cy="132588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alibri"/>
              <a:buNone/>
            </a:pPr>
            <a:r>
              <a:rPr lang="en-US" sz="3600"/>
              <a:t>Breaking through a strong Superego is possible?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19"/>
        <p:cNvGrpSpPr/>
        <p:nvPr/>
      </p:nvGrpSpPr>
      <p:grpSpPr>
        <a:xfrm>
          <a:off x="0" y="0"/>
          <a:ext cx="0" cy="0"/>
          <a:chOff x="0" y="0"/>
          <a:chExt cx="0" cy="0"/>
        </a:xfrm>
      </p:grpSpPr>
      <p:sp>
        <p:nvSpPr>
          <p:cNvPr id="820" name="Google Shape;820;p37"/>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1" name="Google Shape;821;p37"/>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822" name="Google Shape;822;p37"/>
          <p:cNvSpPr txBox="1">
            <a:spLocks noGrp="1"/>
          </p:cNvSpPr>
          <p:nvPr>
            <p:ph type="title"/>
          </p:nvPr>
        </p:nvSpPr>
        <p:spPr>
          <a:xfrm>
            <a:off x="1179226" y="1033989"/>
            <a:ext cx="9833548" cy="76484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alibri"/>
              <a:buNone/>
            </a:pPr>
            <a:r>
              <a:rPr lang="en-US" sz="3600"/>
              <a:t>1.  Practice at Home </a:t>
            </a:r>
            <a:endParaRPr/>
          </a:p>
        </p:txBody>
      </p:sp>
      <p:grpSp>
        <p:nvGrpSpPr>
          <p:cNvPr id="823" name="Google Shape;823;p37"/>
          <p:cNvGrpSpPr/>
          <p:nvPr/>
        </p:nvGrpSpPr>
        <p:grpSpPr>
          <a:xfrm>
            <a:off x="0" y="0"/>
            <a:ext cx="3346102" cy="2510865"/>
            <a:chOff x="-305" y="-1"/>
            <a:chExt cx="3832880" cy="2876136"/>
          </a:xfrm>
        </p:grpSpPr>
        <p:sp>
          <p:nvSpPr>
            <p:cNvPr id="824" name="Google Shape;824;p37"/>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5" name="Google Shape;825;p37"/>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37"/>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7" name="Google Shape;827;p37"/>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28" name="Google Shape;828;p37"/>
          <p:cNvSpPr txBox="1">
            <a:spLocks noGrp="1"/>
          </p:cNvSpPr>
          <p:nvPr>
            <p:ph type="body" idx="1"/>
          </p:nvPr>
        </p:nvSpPr>
        <p:spPr>
          <a:xfrm>
            <a:off x="1179226" y="2308886"/>
            <a:ext cx="9833548" cy="2773569"/>
          </a:xfrm>
          <a:prstGeom prst="rect">
            <a:avLst/>
          </a:prstGeom>
          <a:noFill/>
          <a:ln>
            <a:noFill/>
          </a:ln>
        </p:spPr>
        <p:txBody>
          <a:bodyPr spcFirstLastPara="1" wrap="square" lIns="91425" tIns="45700" rIns="91425" bIns="45700" anchor="t" anchorCtr="0">
            <a:normAutofit/>
          </a:bodyPr>
          <a:lstStyle/>
          <a:p>
            <a:pPr>
              <a:buSzPts val="2400"/>
            </a:pPr>
            <a:r>
              <a:rPr lang="en" sz="2400" dirty="0"/>
              <a:t>Doing 5–10 minutes of meditation each day. Keep your attention on your breathing while keeping an eye out for any </a:t>
            </a:r>
            <a:r>
              <a:rPr lang="en-US" sz="2400" dirty="0"/>
              <a:t>emergencies</a:t>
            </a:r>
            <a:r>
              <a:rPr lang="en" sz="2400" dirty="0"/>
              <a:t> of the harsh superego.</a:t>
            </a:r>
            <a:r>
              <a:rPr lang="en-US" sz="2400" dirty="0"/>
              <a:t> </a:t>
            </a:r>
          </a:p>
          <a:p>
            <a:pPr>
              <a:buSzPts val="2400"/>
            </a:pPr>
            <a:r>
              <a:rPr lang="en" sz="2400" dirty="0"/>
              <a:t>Awareness is the main source of transformation. Your ability to alter the harsh superego increases as you become more conscious of it. You can use several methods at home that are frequently beneficial. </a:t>
            </a:r>
            <a:endParaRPr dirty="0"/>
          </a:p>
        </p:txBody>
      </p:sp>
      <p:grpSp>
        <p:nvGrpSpPr>
          <p:cNvPr id="829" name="Google Shape;829;p37"/>
          <p:cNvGrpSpPr/>
          <p:nvPr/>
        </p:nvGrpSpPr>
        <p:grpSpPr>
          <a:xfrm rot="5400000">
            <a:off x="9072780" y="3734338"/>
            <a:ext cx="3878664" cy="2368659"/>
            <a:chOff x="6867015" y="-1"/>
            <a:chExt cx="5324985" cy="3251912"/>
          </a:xfrm>
        </p:grpSpPr>
        <p:sp>
          <p:nvSpPr>
            <p:cNvPr id="830" name="Google Shape;830;p37"/>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1" name="Google Shape;831;p37"/>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2" name="Google Shape;832;p37"/>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3" name="Google Shape;833;p37"/>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7"/>
        <p:cNvGrpSpPr/>
        <p:nvPr/>
      </p:nvGrpSpPr>
      <p:grpSpPr>
        <a:xfrm>
          <a:off x="0" y="0"/>
          <a:ext cx="0" cy="0"/>
          <a:chOff x="0" y="0"/>
          <a:chExt cx="0" cy="0"/>
        </a:xfrm>
      </p:grpSpPr>
      <p:sp>
        <p:nvSpPr>
          <p:cNvPr id="838" name="Google Shape;838;p38"/>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38"/>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sp>
        <p:nvSpPr>
          <p:cNvPr id="840" name="Google Shape;840;p38"/>
          <p:cNvSpPr txBox="1">
            <a:spLocks noGrp="1"/>
          </p:cNvSpPr>
          <p:nvPr>
            <p:ph type="title"/>
          </p:nvPr>
        </p:nvSpPr>
        <p:spPr>
          <a:xfrm>
            <a:off x="1179226" y="1033989"/>
            <a:ext cx="9833548" cy="76484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Calibri"/>
              <a:buNone/>
            </a:pPr>
            <a:r>
              <a:rPr lang="en-US" sz="3600"/>
              <a:t>2. Psychotherapy: A Healing Relationship </a:t>
            </a:r>
            <a:endParaRPr/>
          </a:p>
        </p:txBody>
      </p:sp>
      <p:grpSp>
        <p:nvGrpSpPr>
          <p:cNvPr id="841" name="Google Shape;841;p38"/>
          <p:cNvGrpSpPr/>
          <p:nvPr/>
        </p:nvGrpSpPr>
        <p:grpSpPr>
          <a:xfrm>
            <a:off x="0" y="0"/>
            <a:ext cx="3346102" cy="2510865"/>
            <a:chOff x="-305" y="-1"/>
            <a:chExt cx="3832880" cy="2876136"/>
          </a:xfrm>
        </p:grpSpPr>
        <p:sp>
          <p:nvSpPr>
            <p:cNvPr id="842" name="Google Shape;842;p38"/>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3" name="Google Shape;843;p38"/>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4" name="Google Shape;844;p38"/>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5" name="Google Shape;845;p38"/>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46" name="Google Shape;846;p38"/>
          <p:cNvSpPr txBox="1">
            <a:spLocks noGrp="1"/>
          </p:cNvSpPr>
          <p:nvPr>
            <p:ph type="body" idx="1"/>
          </p:nvPr>
        </p:nvSpPr>
        <p:spPr>
          <a:xfrm>
            <a:off x="1179226" y="2308886"/>
            <a:ext cx="9833548" cy="4168173"/>
          </a:xfrm>
          <a:prstGeom prst="rect">
            <a:avLst/>
          </a:prstGeom>
          <a:noFill/>
          <a:ln>
            <a:noFill/>
          </a:ln>
        </p:spPr>
        <p:txBody>
          <a:bodyPr spcFirstLastPara="1" wrap="square" lIns="91425" tIns="45700" rIns="91425" bIns="45700" anchor="t" anchorCtr="0">
            <a:normAutofit/>
          </a:bodyPr>
          <a:lstStyle/>
          <a:p>
            <a:pPr>
              <a:buSzPts val="2400"/>
            </a:pPr>
            <a:r>
              <a:rPr lang="en" sz="2400" dirty="0"/>
              <a:t>A psychotherapist or psychoanalyst can help identify the various ways the harsh superego can negatively affect a person by listening for its various forms.</a:t>
            </a:r>
            <a:r>
              <a:rPr lang="en-US" sz="2400" dirty="0"/>
              <a:t> </a:t>
            </a:r>
          </a:p>
          <a:p>
            <a:pPr>
              <a:buSzPts val="2400"/>
            </a:pPr>
            <a:r>
              <a:rPr lang="en" sz="2400" dirty="0"/>
              <a:t>The therapist's attitude toward this investigation, however, is much more therapeutic than teaching. A caring and empathic therapist can be internalized over time, just like a patient and loving father, taking the place of the critical superego.</a:t>
            </a:r>
            <a:endParaRPr lang="en-US" sz="2400" dirty="0"/>
          </a:p>
          <a:p>
            <a:pPr marL="228600" lvl="0" indent="-228600" algn="l">
              <a:lnSpc>
                <a:spcPct val="90000"/>
              </a:lnSpc>
              <a:spcBef>
                <a:spcPts val="0"/>
              </a:spcBef>
              <a:spcAft>
                <a:spcPts val="0"/>
              </a:spcAft>
              <a:buClr>
                <a:schemeClr val="lt1"/>
              </a:buClr>
              <a:buSzPts val="2400"/>
              <a:buChar char="•"/>
            </a:pPr>
            <a:endParaRPr lang="en-US" sz="2400" dirty="0"/>
          </a:p>
        </p:txBody>
      </p:sp>
      <p:grpSp>
        <p:nvGrpSpPr>
          <p:cNvPr id="847" name="Google Shape;847;p38"/>
          <p:cNvGrpSpPr/>
          <p:nvPr/>
        </p:nvGrpSpPr>
        <p:grpSpPr>
          <a:xfrm rot="5400000">
            <a:off x="9072780" y="3734338"/>
            <a:ext cx="3878664" cy="2368659"/>
            <a:chOff x="6867015" y="-1"/>
            <a:chExt cx="5324985" cy="3251912"/>
          </a:xfrm>
        </p:grpSpPr>
        <p:sp>
          <p:nvSpPr>
            <p:cNvPr id="848" name="Google Shape;848;p38"/>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9" name="Google Shape;849;p38"/>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p38"/>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p38"/>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circle&#10;&#10;Description automatically generated">
            <a:extLst>
              <a:ext uri="{FF2B5EF4-FFF2-40B4-BE49-F238E27FC236}">
                <a16:creationId xmlns:a16="http://schemas.microsoft.com/office/drawing/2014/main" id="{16A60DF1-4B7B-01DA-9BF0-F7D257F0DD21}"/>
              </a:ext>
            </a:extLst>
          </p:cNvPr>
          <p:cNvPicPr>
            <a:picLocks noChangeAspect="1"/>
          </p:cNvPicPr>
          <p:nvPr/>
        </p:nvPicPr>
        <p:blipFill rotWithShape="1">
          <a:blip r:embed="rId2"/>
          <a:srcRect t="29245"/>
          <a:stretch/>
        </p:blipFill>
        <p:spPr>
          <a:xfrm>
            <a:off x="20" y="10"/>
            <a:ext cx="12191980" cy="6857990"/>
          </a:xfrm>
          <a:prstGeom prst="rect">
            <a:avLst/>
          </a:prstGeom>
        </p:spPr>
      </p:pic>
      <p:sp>
        <p:nvSpPr>
          <p:cNvPr id="49" name="Rectangle 48">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94804" y="640263"/>
            <a:ext cx="6619811" cy="1344975"/>
          </a:xfrm>
        </p:spPr>
        <p:txBody>
          <a:bodyPr>
            <a:normAutofit/>
          </a:bodyPr>
          <a:lstStyle/>
          <a:p>
            <a:r>
              <a:rPr lang="en-US" sz="4000">
                <a:ea typeface="+mj-lt"/>
                <a:cs typeface="+mj-lt"/>
              </a:rPr>
              <a:t>Where does all of this apply in real life?</a:t>
            </a:r>
            <a:endParaRPr lang="en-US" sz="4000"/>
          </a:p>
        </p:txBody>
      </p:sp>
      <p:sp>
        <p:nvSpPr>
          <p:cNvPr id="7" name="Content Placeholder 6">
            <a:extLst>
              <a:ext uri="{FF2B5EF4-FFF2-40B4-BE49-F238E27FC236}">
                <a16:creationId xmlns:a16="http://schemas.microsoft.com/office/drawing/2014/main" id="{647C77E2-37D7-3BF2-6DD0-A9560AAC4A7A}"/>
              </a:ext>
            </a:extLst>
          </p:cNvPr>
          <p:cNvSpPr>
            <a:spLocks noGrp="1"/>
          </p:cNvSpPr>
          <p:nvPr>
            <p:ph idx="1"/>
          </p:nvPr>
        </p:nvSpPr>
        <p:spPr>
          <a:xfrm>
            <a:off x="594109" y="2121763"/>
            <a:ext cx="6620505" cy="3773010"/>
          </a:xfrm>
        </p:spPr>
        <p:txBody>
          <a:bodyPr vert="horz" lIns="91440" tIns="45720" rIns="91440" bIns="45720" rtlCol="0" anchor="t">
            <a:normAutofit fontScale="92500" lnSpcReduction="10000"/>
          </a:bodyPr>
          <a:lstStyle/>
          <a:p>
            <a:pPr marL="0" indent="0">
              <a:buNone/>
            </a:pPr>
            <a:r>
              <a:rPr lang="en-US" sz="2400" dirty="0">
                <a:ea typeface="+mn-lt"/>
                <a:cs typeface="+mn-lt"/>
              </a:rPr>
              <a:t>Therapy techniques which use the idea of the unconscious mind to treat patients.</a:t>
            </a:r>
            <a:br>
              <a:rPr lang="en-US" sz="2400" dirty="0">
                <a:ea typeface="+mn-lt"/>
                <a:cs typeface="+mn-lt"/>
              </a:rPr>
            </a:br>
            <a:r>
              <a:rPr lang="en-US" sz="2400" dirty="0">
                <a:ea typeface="+mn-lt"/>
                <a:cs typeface="+mn-lt"/>
              </a:rPr>
              <a:t> </a:t>
            </a:r>
            <a:br>
              <a:rPr lang="en-US" sz="2400" dirty="0">
                <a:ea typeface="+mn-lt"/>
                <a:cs typeface="+mn-lt"/>
              </a:rPr>
            </a:br>
            <a:r>
              <a:rPr lang="en-US" sz="2400" dirty="0">
                <a:ea typeface="+mn-lt"/>
                <a:cs typeface="+mn-lt"/>
              </a:rPr>
              <a:t>The current habits and behaviors of patients might be influenced by what happened with them in childhood</a:t>
            </a:r>
            <a:br>
              <a:rPr lang="en-US" sz="2400" dirty="0">
                <a:ea typeface="+mn-lt"/>
                <a:cs typeface="+mn-lt"/>
              </a:rPr>
            </a:br>
            <a:r>
              <a:rPr lang="en-US" sz="2400" dirty="0">
                <a:ea typeface="+mn-lt"/>
                <a:cs typeface="+mn-lt"/>
              </a:rPr>
              <a:t> </a:t>
            </a:r>
            <a:br>
              <a:rPr lang="en-US" sz="2400" dirty="0">
                <a:ea typeface="+mn-lt"/>
                <a:cs typeface="+mn-lt"/>
              </a:rPr>
            </a:br>
            <a:r>
              <a:rPr lang="en-US" sz="2400" dirty="0">
                <a:ea typeface="+mn-lt"/>
                <a:cs typeface="+mn-lt"/>
              </a:rPr>
              <a:t>Those memories are stored in their unconscious mind</a:t>
            </a:r>
            <a:br>
              <a:rPr lang="en-US" sz="2400" dirty="0">
                <a:ea typeface="+mn-lt"/>
                <a:cs typeface="+mn-lt"/>
              </a:rPr>
            </a:br>
            <a:r>
              <a:rPr lang="en-US" sz="2400" dirty="0">
                <a:ea typeface="+mn-lt"/>
                <a:cs typeface="+mn-lt"/>
              </a:rPr>
              <a:t> </a:t>
            </a:r>
            <a:br>
              <a:rPr lang="en-US" sz="2400" dirty="0">
                <a:ea typeface="+mn-lt"/>
                <a:cs typeface="+mn-lt"/>
              </a:rPr>
            </a:br>
            <a:r>
              <a:rPr lang="en-US" sz="2400" dirty="0">
                <a:ea typeface="+mn-lt"/>
                <a:cs typeface="+mn-lt"/>
              </a:rPr>
              <a:t>The patients are allowed to talk freely about their innate desires, dreams and at random without the constraints of their conscious mind</a:t>
            </a:r>
            <a:br>
              <a:rPr lang="en-US" sz="2400" dirty="0">
                <a:ea typeface="+mn-lt"/>
                <a:cs typeface="+mn-lt"/>
              </a:rPr>
            </a:br>
            <a:r>
              <a:rPr lang="en-US" sz="2400" dirty="0">
                <a:ea typeface="+mn-lt"/>
                <a:cs typeface="+mn-lt"/>
              </a:rPr>
              <a:t> </a:t>
            </a:r>
            <a:br>
              <a:rPr lang="en-US" sz="1100" dirty="0">
                <a:ea typeface="+mn-lt"/>
                <a:cs typeface="+mn-lt"/>
              </a:rPr>
            </a:br>
            <a:endParaRPr lang="en-US" sz="1100" dirty="0">
              <a:cs typeface="Calibri" panose="020F0502020204030204"/>
            </a:endParaRPr>
          </a:p>
        </p:txBody>
      </p:sp>
    </p:spTree>
    <p:extLst>
      <p:ext uri="{BB962C8B-B14F-4D97-AF65-F5344CB8AC3E}">
        <p14:creationId xmlns:p14="http://schemas.microsoft.com/office/powerpoint/2010/main" val="1345022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text, vector graphics&#10;&#10;Description automatically generated">
            <a:extLst>
              <a:ext uri="{FF2B5EF4-FFF2-40B4-BE49-F238E27FC236}">
                <a16:creationId xmlns:a16="http://schemas.microsoft.com/office/drawing/2014/main" id="{1DC12AA2-AB24-4357-D230-DC88CA07F504}"/>
              </a:ext>
            </a:extLst>
          </p:cNvPr>
          <p:cNvPicPr>
            <a:picLocks noChangeAspect="1"/>
          </p:cNvPicPr>
          <p:nvPr/>
        </p:nvPicPr>
        <p:blipFill rotWithShape="1">
          <a:blip r:embed="rId2"/>
          <a:srcRect t="5904" r="14344" b="3187"/>
          <a:stretch/>
        </p:blipFill>
        <p:spPr>
          <a:xfrm>
            <a:off x="20" y="10"/>
            <a:ext cx="12191980" cy="6857990"/>
          </a:xfrm>
          <a:prstGeom prst="rect">
            <a:avLst/>
          </a:prstGeom>
        </p:spPr>
      </p:pic>
      <p:sp>
        <p:nvSpPr>
          <p:cNvPr id="54" name="Rectangle 53">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647C77E2-37D7-3BF2-6DD0-A9560AAC4A7A}"/>
              </a:ext>
            </a:extLst>
          </p:cNvPr>
          <p:cNvSpPr>
            <a:spLocks noGrp="1"/>
          </p:cNvSpPr>
          <p:nvPr>
            <p:ph idx="1"/>
          </p:nvPr>
        </p:nvSpPr>
        <p:spPr>
          <a:xfrm>
            <a:off x="594109" y="525877"/>
            <a:ext cx="6620505" cy="5368896"/>
          </a:xfrm>
        </p:spPr>
        <p:txBody>
          <a:bodyPr vert="horz" lIns="91440" tIns="45720" rIns="91440" bIns="45720" rtlCol="0" anchor="t">
            <a:normAutofit/>
          </a:bodyPr>
          <a:lstStyle/>
          <a:p>
            <a:pPr marL="0" indent="0">
              <a:buNone/>
            </a:pPr>
            <a:r>
              <a:rPr lang="en-US" sz="2400" dirty="0">
                <a:ea typeface="+mn-lt"/>
                <a:cs typeface="+mn-lt"/>
              </a:rPr>
              <a:t>The very early life of patients, and their relationship with their primary caregivers is also studied </a:t>
            </a:r>
            <a:br>
              <a:rPr lang="en-US" sz="2400" dirty="0">
                <a:ea typeface="+mn-lt"/>
                <a:cs typeface="+mn-lt"/>
              </a:rPr>
            </a:br>
            <a:br>
              <a:rPr lang="en-US" sz="2400" dirty="0">
                <a:ea typeface="+mn-lt"/>
                <a:cs typeface="+mn-lt"/>
              </a:rPr>
            </a:br>
            <a:r>
              <a:rPr lang="en-US" sz="2400" dirty="0">
                <a:ea typeface="+mn-lt"/>
                <a:cs typeface="+mn-lt"/>
              </a:rPr>
              <a:t>Adult problems are traced back to the childhood</a:t>
            </a:r>
            <a:br>
              <a:rPr lang="en-US" sz="2400" dirty="0">
                <a:ea typeface="+mn-lt"/>
                <a:cs typeface="+mn-lt"/>
              </a:rPr>
            </a:br>
            <a:br>
              <a:rPr lang="en-US" sz="2400" dirty="0">
                <a:ea typeface="+mn-lt"/>
                <a:cs typeface="+mn-lt"/>
              </a:rPr>
            </a:br>
            <a:r>
              <a:rPr lang="en-US" sz="2400" dirty="0">
                <a:ea typeface="+mn-lt"/>
                <a:cs typeface="+mn-lt"/>
              </a:rPr>
              <a:t>Repressed painful memories emerge</a:t>
            </a:r>
            <a:br>
              <a:rPr lang="en-US" sz="2400" dirty="0">
                <a:ea typeface="+mn-lt"/>
                <a:cs typeface="+mn-lt"/>
              </a:rPr>
            </a:br>
            <a:br>
              <a:rPr lang="en-US" sz="2400" dirty="0">
                <a:ea typeface="+mn-lt"/>
                <a:cs typeface="+mn-lt"/>
              </a:rPr>
            </a:br>
            <a:r>
              <a:rPr lang="en-US" sz="2400" dirty="0">
                <a:ea typeface="+mn-lt"/>
                <a:cs typeface="+mn-lt"/>
              </a:rPr>
              <a:t>It is discovered that which of the current behaviors, thought patterns and insecurities have their roots in the unconscious mind</a:t>
            </a:r>
            <a:br>
              <a:rPr lang="en-US" sz="2400" dirty="0">
                <a:ea typeface="+mn-lt"/>
                <a:cs typeface="+mn-lt"/>
              </a:rPr>
            </a:br>
            <a:br>
              <a:rPr lang="en-US" sz="2400" dirty="0">
                <a:ea typeface="+mn-lt"/>
                <a:cs typeface="+mn-lt"/>
              </a:rPr>
            </a:br>
            <a:r>
              <a:rPr lang="en-US" sz="2400" dirty="0">
                <a:ea typeface="+mn-lt"/>
                <a:cs typeface="+mn-lt"/>
              </a:rPr>
              <a:t>Once those roots emerge, the current problems are treated accordingly</a:t>
            </a:r>
            <a:endParaRPr lang="en-US" sz="2400">
              <a:cs typeface="Calibri" panose="020F0502020204030204"/>
            </a:endParaRPr>
          </a:p>
          <a:p>
            <a:pPr marL="0" indent="0">
              <a:buNone/>
            </a:pPr>
            <a:endParaRPr lang="en-US" sz="2000" dirty="0">
              <a:ea typeface="+mn-lt"/>
              <a:cs typeface="+mn-lt"/>
            </a:endParaRPr>
          </a:p>
        </p:txBody>
      </p:sp>
    </p:spTree>
    <p:extLst>
      <p:ext uri="{BB962C8B-B14F-4D97-AF65-F5344CB8AC3E}">
        <p14:creationId xmlns:p14="http://schemas.microsoft.com/office/powerpoint/2010/main" val="340502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5"/>
        <p:cNvGrpSpPr/>
        <p:nvPr/>
      </p:nvGrpSpPr>
      <p:grpSpPr>
        <a:xfrm>
          <a:off x="0" y="0"/>
          <a:ext cx="0" cy="0"/>
          <a:chOff x="0" y="0"/>
          <a:chExt cx="0" cy="0"/>
        </a:xfrm>
      </p:grpSpPr>
      <p:sp>
        <p:nvSpPr>
          <p:cNvPr id="226" name="Google Shape;226;g18db576c78a_0_0"/>
          <p:cNvSpPr/>
          <p:nvPr/>
        </p:nvSpPr>
        <p:spPr>
          <a:xfrm>
            <a:off x="0" y="1"/>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g18db576c78a_0_0"/>
          <p:cNvSpPr/>
          <p:nvPr/>
        </p:nvSpPr>
        <p:spPr>
          <a:xfrm>
            <a:off x="305" y="0"/>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228" name="Google Shape;228;g18db576c78a_0_0"/>
          <p:cNvGrpSpPr/>
          <p:nvPr/>
        </p:nvGrpSpPr>
        <p:grpSpPr>
          <a:xfrm>
            <a:off x="0" y="0"/>
            <a:ext cx="3346104" cy="2510867"/>
            <a:chOff x="-305" y="-1"/>
            <a:chExt cx="3832880" cy="2876136"/>
          </a:xfrm>
        </p:grpSpPr>
        <p:sp>
          <p:nvSpPr>
            <p:cNvPr id="229" name="Google Shape;229;g18db576c78a_0_0"/>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g18db576c78a_0_0"/>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g18db576c78a_0_0"/>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g18db576c78a_0_0"/>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3" name="Google Shape;233;g18db576c78a_0_0"/>
          <p:cNvGrpSpPr/>
          <p:nvPr/>
        </p:nvGrpSpPr>
        <p:grpSpPr>
          <a:xfrm rot="5400000">
            <a:off x="9072736" y="3734420"/>
            <a:ext cx="3878719" cy="2368693"/>
            <a:chOff x="6867015" y="-1"/>
            <a:chExt cx="5324985" cy="3251912"/>
          </a:xfrm>
        </p:grpSpPr>
        <p:sp>
          <p:nvSpPr>
            <p:cNvPr id="234" name="Google Shape;234;g18db576c78a_0_0"/>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g18db576c78a_0_0"/>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g18db576c78a_0_0"/>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g18db576c78a_0_0"/>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8" name="Google Shape;238;g18db576c78a_0_0"/>
          <p:cNvSpPr txBox="1">
            <a:spLocks noGrp="1"/>
          </p:cNvSpPr>
          <p:nvPr>
            <p:ph type="title"/>
          </p:nvPr>
        </p:nvSpPr>
        <p:spPr>
          <a:xfrm>
            <a:off x="1842575" y="553027"/>
            <a:ext cx="7772400" cy="1066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US"/>
              <a:t>Personality Theory</a:t>
            </a:r>
            <a:endParaRPr/>
          </a:p>
        </p:txBody>
      </p:sp>
      <p:pic>
        <p:nvPicPr>
          <p:cNvPr id="239" name="Google Shape;239;g18db576c78a_0_0"/>
          <p:cNvPicPr preferRelativeResize="0"/>
          <p:nvPr/>
        </p:nvPicPr>
        <p:blipFill rotWithShape="1">
          <a:blip r:embed="rId3">
            <a:alphaModFix/>
          </a:blip>
          <a:srcRect/>
          <a:stretch/>
        </p:blipFill>
        <p:spPr>
          <a:xfrm>
            <a:off x="3821226" y="2241069"/>
            <a:ext cx="3815098" cy="2457949"/>
          </a:xfrm>
          <a:prstGeom prst="rect">
            <a:avLst/>
          </a:prstGeom>
          <a:noFill/>
          <a:ln>
            <a:noFill/>
          </a:ln>
        </p:spPr>
      </p:pic>
      <p:sp>
        <p:nvSpPr>
          <p:cNvPr id="240" name="Google Shape;240;g18db576c78a_0_0"/>
          <p:cNvSpPr/>
          <p:nvPr/>
        </p:nvSpPr>
        <p:spPr>
          <a:xfrm>
            <a:off x="1152762" y="4515003"/>
            <a:ext cx="9084600" cy="2092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2700"/>
              <a:buFont typeface="Calibri"/>
              <a:buNone/>
            </a:pPr>
            <a:r>
              <a:rPr lang="en-US" sz="2700" b="0" i="1" u="none" strike="noStrike" cap="none">
                <a:solidFill>
                  <a:schemeClr val="lt1"/>
                </a:solidFill>
                <a:latin typeface="Calibri"/>
                <a:ea typeface="Calibri"/>
                <a:cs typeface="Calibri"/>
                <a:sym typeface="Calibri"/>
              </a:rPr>
              <a:t>“</a:t>
            </a:r>
            <a:r>
              <a:rPr lang="en-US" sz="2700" b="0" i="1" u="none" strike="noStrike" cap="none">
                <a:solidFill>
                  <a:schemeClr val="lt1"/>
                </a:solidFill>
                <a:latin typeface="Arial"/>
                <a:ea typeface="Arial"/>
                <a:cs typeface="Arial"/>
                <a:sym typeface="Arial"/>
              </a:rPr>
              <a:t>No two persons are born exactly alike; but each differs </a:t>
            </a:r>
            <a:endParaRPr/>
          </a:p>
          <a:p>
            <a:pPr marL="0" marR="0" lvl="0" indent="0" algn="ctr" rtl="0">
              <a:lnSpc>
                <a:spcPct val="100000"/>
              </a:lnSpc>
              <a:spcBef>
                <a:spcPts val="0"/>
              </a:spcBef>
              <a:spcAft>
                <a:spcPts val="0"/>
              </a:spcAft>
              <a:buClr>
                <a:schemeClr val="lt1"/>
              </a:buClr>
              <a:buSzPts val="2700"/>
              <a:buFont typeface="Arial"/>
              <a:buNone/>
            </a:pPr>
            <a:r>
              <a:rPr lang="en-US" sz="2700" b="0" i="1" u="none" strike="noStrike" cap="none">
                <a:solidFill>
                  <a:schemeClr val="lt1"/>
                </a:solidFill>
                <a:latin typeface="Arial"/>
                <a:ea typeface="Arial"/>
                <a:cs typeface="Arial"/>
                <a:sym typeface="Arial"/>
              </a:rPr>
              <a:t>from the other in natural endowments, one being suited </a:t>
            </a:r>
            <a:endParaRPr/>
          </a:p>
          <a:p>
            <a:pPr marL="0" marR="0" lvl="0" indent="0" algn="ctr" rtl="0">
              <a:lnSpc>
                <a:spcPct val="100000"/>
              </a:lnSpc>
              <a:spcBef>
                <a:spcPts val="0"/>
              </a:spcBef>
              <a:spcAft>
                <a:spcPts val="0"/>
              </a:spcAft>
              <a:buClr>
                <a:schemeClr val="lt1"/>
              </a:buClr>
              <a:buSzPts val="2700"/>
              <a:buFont typeface="Arial"/>
              <a:buNone/>
            </a:pPr>
            <a:r>
              <a:rPr lang="en-US" sz="2700" b="0" i="1" u="none" strike="noStrike" cap="none">
                <a:solidFill>
                  <a:schemeClr val="lt1"/>
                </a:solidFill>
                <a:latin typeface="Arial"/>
                <a:ea typeface="Arial"/>
                <a:cs typeface="Arial"/>
                <a:sym typeface="Arial"/>
              </a:rPr>
              <a:t>for one occupation and the other for another…”</a:t>
            </a:r>
            <a:endParaRPr/>
          </a:p>
          <a:p>
            <a:pPr marL="0" marR="0" lvl="0" indent="0" algn="r" rtl="0">
              <a:lnSpc>
                <a:spcPct val="100000"/>
              </a:lnSpc>
              <a:spcBef>
                <a:spcPts val="0"/>
              </a:spcBef>
              <a:spcAft>
                <a:spcPts val="0"/>
              </a:spcAft>
              <a:buClr>
                <a:schemeClr val="lt1"/>
              </a:buClr>
              <a:buSzPts val="2000"/>
              <a:buFont typeface="Calibri"/>
              <a:buNone/>
            </a:pPr>
            <a:r>
              <a:rPr lang="en-US" sz="2000" b="0" i="1" u="none" strike="noStrike" cap="none">
                <a:solidFill>
                  <a:schemeClr val="lt1"/>
                </a:solidFill>
                <a:latin typeface="Calibri"/>
                <a:ea typeface="Calibri"/>
                <a:cs typeface="Calibri"/>
                <a:sym typeface="Calibri"/>
              </a:rPr>
              <a:t>Plato, The Republic (360 BCE) </a:t>
            </a:r>
            <a:r>
              <a:rPr lang="en-US" sz="2800" b="0" i="0" u="none" strike="noStrike" cap="none">
                <a:solidFill>
                  <a:schemeClr val="lt1"/>
                </a:solidFill>
                <a:latin typeface="Arial"/>
                <a:ea typeface="Arial"/>
                <a:cs typeface="Arial"/>
                <a:sym typeface="Arial"/>
              </a:rP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91"/>
        <p:cNvGrpSpPr/>
        <p:nvPr/>
      </p:nvGrpSpPr>
      <p:grpSpPr>
        <a:xfrm>
          <a:off x="0" y="0"/>
          <a:ext cx="0" cy="0"/>
          <a:chOff x="0" y="0"/>
          <a:chExt cx="0" cy="0"/>
        </a:xfrm>
      </p:grpSpPr>
      <p:sp>
        <p:nvSpPr>
          <p:cNvPr id="892" name="Google Shape;892;p41"/>
          <p:cNvSpPr/>
          <p:nvPr/>
        </p:nvSpPr>
        <p:spPr>
          <a:xfrm>
            <a:off x="0" y="1"/>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3" name="Google Shape;893;p41"/>
          <p:cNvSpPr/>
          <p:nvPr/>
        </p:nvSpPr>
        <p:spPr>
          <a:xfrm>
            <a:off x="305" y="0"/>
            <a:ext cx="121916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894" name="Google Shape;894;p41"/>
          <p:cNvGrpSpPr/>
          <p:nvPr/>
        </p:nvGrpSpPr>
        <p:grpSpPr>
          <a:xfrm>
            <a:off x="1303402" y="3985"/>
            <a:ext cx="9772765" cy="6858000"/>
            <a:chOff x="1303402" y="36937"/>
            <a:chExt cx="9772765" cy="6858000"/>
          </a:xfrm>
        </p:grpSpPr>
        <p:sp>
          <p:nvSpPr>
            <p:cNvPr id="895" name="Google Shape;895;p41"/>
            <p:cNvSpPr/>
            <p:nvPr/>
          </p:nvSpPr>
          <p:spPr>
            <a:xfrm>
              <a:off x="1560551" y="36937"/>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6" name="Google Shape;896;p41"/>
            <p:cNvSpPr/>
            <p:nvPr/>
          </p:nvSpPr>
          <p:spPr>
            <a:xfrm>
              <a:off x="1659468" y="36937"/>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p41"/>
            <p:cNvSpPr/>
            <p:nvPr/>
          </p:nvSpPr>
          <p:spPr>
            <a:xfrm>
              <a:off x="1648217" y="36937"/>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p41"/>
            <p:cNvSpPr/>
            <p:nvPr/>
          </p:nvSpPr>
          <p:spPr>
            <a:xfrm>
              <a:off x="1629061" y="36937"/>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0">
                  <a:srgbClr val="000000">
                    <a:alpha val="9803"/>
                  </a:srgbClr>
                </a:gs>
                <a:gs pos="2000">
                  <a:srgbClr val="000000">
                    <a:alpha val="9803"/>
                  </a:srgbClr>
                </a:gs>
                <a:gs pos="16000">
                  <a:srgbClr val="D58C2E">
                    <a:alpha val="7843"/>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p41"/>
            <p:cNvSpPr/>
            <p:nvPr/>
          </p:nvSpPr>
          <p:spPr>
            <a:xfrm>
              <a:off x="1318434" y="36937"/>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0">
                  <a:srgbClr val="000000">
                    <a:alpha val="9803"/>
                  </a:srgbClr>
                </a:gs>
                <a:gs pos="2000">
                  <a:srgbClr val="000000">
                    <a:alpha val="9803"/>
                  </a:srgbClr>
                </a:gs>
                <a:gs pos="16000">
                  <a:srgbClr val="D58C2E">
                    <a:alpha val="20000"/>
                  </a:srgbClr>
                </a:gs>
                <a:gs pos="85000">
                  <a:srgbClr val="29AF8C">
                    <a:alpha val="9803"/>
                  </a:srgbClr>
                </a:gs>
                <a:gs pos="100000">
                  <a:srgbClr val="000000">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p41"/>
            <p:cNvSpPr/>
            <p:nvPr/>
          </p:nvSpPr>
          <p:spPr>
            <a:xfrm>
              <a:off x="1308320" y="36937"/>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0">
                  <a:srgbClr val="000000">
                    <a:alpha val="40784"/>
                  </a:srgbClr>
                </a:gs>
                <a:gs pos="813">
                  <a:srgbClr val="000000">
                    <a:alpha val="40784"/>
                  </a:srgbClr>
                </a:gs>
                <a:gs pos="20000">
                  <a:srgbClr val="AA3E25">
                    <a:alpha val="55686"/>
                  </a:srgbClr>
                </a:gs>
                <a:gs pos="44000">
                  <a:srgbClr val="EED0AA">
                    <a:alpha val="56862"/>
                  </a:srgbClr>
                </a:gs>
                <a:gs pos="74000">
                  <a:srgbClr val="2DC49C">
                    <a:alpha val="33725"/>
                  </a:srgbClr>
                </a:gs>
                <a:gs pos="100000">
                  <a:srgbClr val="000000">
                    <a:alpha val="5882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1" name="Google Shape;901;p41"/>
            <p:cNvSpPr/>
            <p:nvPr/>
          </p:nvSpPr>
          <p:spPr>
            <a:xfrm>
              <a:off x="1303402" y="36937"/>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dk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02" name="Google Shape;902;p41"/>
          <p:cNvSpPr txBox="1">
            <a:spLocks noGrp="1"/>
          </p:cNvSpPr>
          <p:nvPr>
            <p:ph type="ctrTitle"/>
          </p:nvPr>
        </p:nvSpPr>
        <p:spPr>
          <a:xfrm>
            <a:off x="3045368" y="2043663"/>
            <a:ext cx="6105194" cy="203105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5200"/>
              <a:buFont typeface="Calibri"/>
              <a:buNone/>
            </a:pPr>
            <a:r>
              <a:rPr lang="en-US" sz="5200">
                <a:solidFill>
                  <a:schemeClr val="lt2"/>
                </a:solidFil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4"/>
        <p:cNvGrpSpPr/>
        <p:nvPr/>
      </p:nvGrpSpPr>
      <p:grpSpPr>
        <a:xfrm>
          <a:off x="0" y="0"/>
          <a:ext cx="0" cy="0"/>
          <a:chOff x="0" y="0"/>
          <a:chExt cx="0" cy="0"/>
        </a:xfrm>
      </p:grpSpPr>
      <p:sp>
        <p:nvSpPr>
          <p:cNvPr id="245" name="Google Shape;245;g18db576c78a_0_17"/>
          <p:cNvSpPr/>
          <p:nvPr/>
        </p:nvSpPr>
        <p:spPr>
          <a:xfrm>
            <a:off x="0" y="1"/>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g18db576c78a_0_17"/>
          <p:cNvSpPr/>
          <p:nvPr/>
        </p:nvSpPr>
        <p:spPr>
          <a:xfrm>
            <a:off x="305" y="0"/>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247" name="Google Shape;247;g18db576c78a_0_17"/>
          <p:cNvGrpSpPr/>
          <p:nvPr/>
        </p:nvGrpSpPr>
        <p:grpSpPr>
          <a:xfrm>
            <a:off x="0" y="0"/>
            <a:ext cx="3346104" cy="2510867"/>
            <a:chOff x="-305" y="-1"/>
            <a:chExt cx="3832880" cy="2876136"/>
          </a:xfrm>
        </p:grpSpPr>
        <p:sp>
          <p:nvSpPr>
            <p:cNvPr id="248" name="Google Shape;248;g18db576c78a_0_17"/>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g18db576c78a_0_17"/>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g18db576c78a_0_17"/>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g18db576c78a_0_17"/>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2" name="Google Shape;252;g18db576c78a_0_17"/>
          <p:cNvGrpSpPr/>
          <p:nvPr/>
        </p:nvGrpSpPr>
        <p:grpSpPr>
          <a:xfrm rot="5400000">
            <a:off x="9072736" y="3734420"/>
            <a:ext cx="3878719" cy="2368693"/>
            <a:chOff x="6867015" y="-1"/>
            <a:chExt cx="5324985" cy="3251912"/>
          </a:xfrm>
        </p:grpSpPr>
        <p:sp>
          <p:nvSpPr>
            <p:cNvPr id="253" name="Google Shape;253;g18db576c78a_0_17"/>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g18db576c78a_0_17"/>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g18db576c78a_0_17"/>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g18db576c78a_0_17"/>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57" name="Google Shape;257;g18db576c78a_0_17"/>
          <p:cNvSpPr/>
          <p:nvPr/>
        </p:nvSpPr>
        <p:spPr>
          <a:xfrm>
            <a:off x="484517" y="493217"/>
            <a:ext cx="77724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i="0" u="none" strike="noStrike" cap="none">
                <a:solidFill>
                  <a:schemeClr val="lt2"/>
                </a:solidFill>
                <a:latin typeface="Calibri"/>
                <a:ea typeface="Calibri"/>
                <a:cs typeface="Calibri"/>
                <a:sym typeface="Calibri"/>
              </a:rPr>
              <a:t>Psychoanalytic Theory originated by Sigmund Freud, M.D.</a:t>
            </a:r>
            <a:endParaRPr/>
          </a:p>
        </p:txBody>
      </p:sp>
      <p:sp>
        <p:nvSpPr>
          <p:cNvPr id="258" name="Google Shape;258;g18db576c78a_0_17"/>
          <p:cNvSpPr/>
          <p:nvPr/>
        </p:nvSpPr>
        <p:spPr>
          <a:xfrm>
            <a:off x="484517" y="1864817"/>
            <a:ext cx="7772400" cy="41895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Freud was a Viennese physician who thought his patients’ problems were more emotional than physical</a:t>
            </a:r>
            <a:endParaRPr/>
          </a:p>
          <a:p>
            <a:pPr marL="342900" marR="0" lvl="0" indent="-342900" algn="l" rtl="0">
              <a:lnSpc>
                <a:spcPct val="80000"/>
              </a:lnSpc>
              <a:spcBef>
                <a:spcPts val="56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Freud began his work by using hypnosis and eventually switched to psychoanalysis</a:t>
            </a:r>
            <a:endParaRPr/>
          </a:p>
          <a:p>
            <a:pPr marL="342900" marR="0" lvl="0" indent="-342900" algn="l" rtl="0">
              <a:lnSpc>
                <a:spcPct val="80000"/>
              </a:lnSpc>
              <a:spcBef>
                <a:spcPts val="56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Freud had many followers: Jung and Adler, to name a few</a:t>
            </a:r>
            <a:endParaRPr/>
          </a:p>
          <a:p>
            <a:pPr marL="342900" marR="0" lvl="0" indent="-342900" algn="l" rtl="0">
              <a:lnSpc>
                <a:spcPct val="80000"/>
              </a:lnSpc>
              <a:spcBef>
                <a:spcPts val="56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Freud used cocaine and tobacco and died from oral cancer</a:t>
            </a:r>
            <a:endParaRPr/>
          </a:p>
          <a:p>
            <a:pPr marL="342900" marR="0" lvl="0" indent="-342900" algn="l" rtl="0">
              <a:lnSpc>
                <a:spcPct val="80000"/>
              </a:lnSpc>
              <a:spcBef>
                <a:spcPts val="56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More than 100 years later, his work is still influential and very controversial</a:t>
            </a:r>
            <a:endParaRPr/>
          </a:p>
        </p:txBody>
      </p:sp>
      <p:pic>
        <p:nvPicPr>
          <p:cNvPr id="259" name="Google Shape;259;g18db576c78a_0_17"/>
          <p:cNvPicPr preferRelativeResize="0"/>
          <p:nvPr/>
        </p:nvPicPr>
        <p:blipFill rotWithShape="1">
          <a:blip r:embed="rId3">
            <a:alphaModFix/>
          </a:blip>
          <a:srcRect/>
          <a:stretch/>
        </p:blipFill>
        <p:spPr>
          <a:xfrm>
            <a:off x="8325427" y="638761"/>
            <a:ext cx="3614061" cy="49118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
        <p:cNvGrpSpPr/>
        <p:nvPr/>
      </p:nvGrpSpPr>
      <p:grpSpPr>
        <a:xfrm>
          <a:off x="0" y="0"/>
          <a:ext cx="0" cy="0"/>
          <a:chOff x="0" y="0"/>
          <a:chExt cx="0" cy="0"/>
        </a:xfrm>
      </p:grpSpPr>
      <p:sp>
        <p:nvSpPr>
          <p:cNvPr id="264" name="Google Shape;264;g18db576c78a_0_65"/>
          <p:cNvSpPr/>
          <p:nvPr/>
        </p:nvSpPr>
        <p:spPr>
          <a:xfrm>
            <a:off x="0" y="1"/>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g18db576c78a_0_65"/>
          <p:cNvSpPr/>
          <p:nvPr/>
        </p:nvSpPr>
        <p:spPr>
          <a:xfrm>
            <a:off x="305" y="0"/>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266" name="Google Shape;266;g18db576c78a_0_65"/>
          <p:cNvGrpSpPr/>
          <p:nvPr/>
        </p:nvGrpSpPr>
        <p:grpSpPr>
          <a:xfrm>
            <a:off x="0" y="0"/>
            <a:ext cx="3346104" cy="2510867"/>
            <a:chOff x="-305" y="-1"/>
            <a:chExt cx="3832880" cy="2876136"/>
          </a:xfrm>
        </p:grpSpPr>
        <p:sp>
          <p:nvSpPr>
            <p:cNvPr id="267" name="Google Shape;267;g18db576c78a_0_65"/>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g18db576c78a_0_65"/>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g18db576c78a_0_65"/>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g18db576c78a_0_65"/>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71" name="Google Shape;271;g18db576c78a_0_65"/>
          <p:cNvGrpSpPr/>
          <p:nvPr/>
        </p:nvGrpSpPr>
        <p:grpSpPr>
          <a:xfrm rot="5400000">
            <a:off x="9072736" y="3734420"/>
            <a:ext cx="3878719" cy="2368693"/>
            <a:chOff x="6867015" y="-1"/>
            <a:chExt cx="5324985" cy="3251912"/>
          </a:xfrm>
        </p:grpSpPr>
        <p:sp>
          <p:nvSpPr>
            <p:cNvPr id="272" name="Google Shape;272;g18db576c78a_0_65"/>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g18db576c78a_0_65"/>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g18db576c78a_0_65"/>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g18db576c78a_0_65"/>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76" name="Google Shape;276;g18db576c78a_0_65"/>
          <p:cNvSpPr txBox="1">
            <a:spLocks noGrp="1"/>
          </p:cNvSpPr>
          <p:nvPr>
            <p:ph type="title"/>
          </p:nvPr>
        </p:nvSpPr>
        <p:spPr>
          <a:xfrm>
            <a:off x="2024417" y="181156"/>
            <a:ext cx="8142900" cy="173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600"/>
              <a:buFont typeface="Arial"/>
              <a:buNone/>
            </a:pPr>
            <a:r>
              <a:rPr lang="en-US" sz="6600">
                <a:latin typeface="Arial"/>
                <a:ea typeface="Arial"/>
                <a:cs typeface="Arial"/>
                <a:sym typeface="Arial"/>
              </a:rPr>
              <a:t>Psychoanalytic Theory</a:t>
            </a:r>
            <a:endParaRPr sz="6600">
              <a:latin typeface="Arial"/>
              <a:ea typeface="Arial"/>
              <a:cs typeface="Arial"/>
              <a:sym typeface="Arial"/>
            </a:endParaRPr>
          </a:p>
        </p:txBody>
      </p:sp>
      <p:pic>
        <p:nvPicPr>
          <p:cNvPr id="277" name="Google Shape;277;g18db576c78a_0_65" descr="Sigmund_Freud.png"/>
          <p:cNvPicPr preferRelativeResize="0"/>
          <p:nvPr/>
        </p:nvPicPr>
        <p:blipFill rotWithShape="1">
          <a:blip r:embed="rId3">
            <a:alphaModFix/>
          </a:blip>
          <a:srcRect/>
          <a:stretch/>
        </p:blipFill>
        <p:spPr>
          <a:xfrm>
            <a:off x="1129405" y="1943017"/>
            <a:ext cx="3229028" cy="4433888"/>
          </a:xfrm>
          <a:prstGeom prst="rect">
            <a:avLst/>
          </a:prstGeom>
          <a:noFill/>
          <a:ln>
            <a:noFill/>
          </a:ln>
        </p:spPr>
      </p:pic>
      <p:sp>
        <p:nvSpPr>
          <p:cNvPr id="278" name="Google Shape;278;g18db576c78a_0_65"/>
          <p:cNvSpPr txBox="1"/>
          <p:nvPr/>
        </p:nvSpPr>
        <p:spPr>
          <a:xfrm>
            <a:off x="5373431" y="1943017"/>
            <a:ext cx="4038600" cy="4434900"/>
          </a:xfrm>
          <a:prstGeom prst="rect">
            <a:avLst/>
          </a:prstGeom>
          <a:noFill/>
          <a:ln>
            <a:noFill/>
          </a:ln>
        </p:spPr>
        <p:txBody>
          <a:bodyPr spcFirstLastPara="1" wrap="square" lIns="91425" tIns="45700" rIns="91425" bIns="45700" anchor="t" anchorCtr="0">
            <a:normAutofit fontScale="70000" lnSpcReduction="20000"/>
          </a:bodyPr>
          <a:lstStyle/>
          <a:p>
            <a:pPr marL="228600" marR="0" lvl="0" indent="-228600" algn="l" rtl="0">
              <a:lnSpc>
                <a:spcPct val="90000"/>
              </a:lnSpc>
              <a:spcBef>
                <a:spcPts val="0"/>
              </a:spcBef>
              <a:spcAft>
                <a:spcPts val="0"/>
              </a:spcAft>
              <a:buClr>
                <a:schemeClr val="lt1"/>
              </a:buClr>
              <a:buSzPct val="100000"/>
              <a:buFont typeface="Arial"/>
              <a:buChar char="•"/>
            </a:pPr>
            <a:r>
              <a:rPr lang="en-US" sz="2800" b="0" i="0" u="none" strike="noStrike" cap="none">
                <a:solidFill>
                  <a:schemeClr val="lt1"/>
                </a:solidFill>
                <a:latin typeface="Arial"/>
                <a:ea typeface="Arial"/>
                <a:cs typeface="Arial"/>
                <a:sym typeface="Arial"/>
              </a:rPr>
              <a:t>Freud asserts we are motivated by psychosexual forces</a:t>
            </a:r>
            <a:endParaRPr/>
          </a:p>
          <a:p>
            <a:pPr marL="228600" marR="0" lvl="0" indent="-228600" algn="l" rtl="0">
              <a:lnSpc>
                <a:spcPct val="90000"/>
              </a:lnSpc>
              <a:spcBef>
                <a:spcPts val="1000"/>
              </a:spcBef>
              <a:spcAft>
                <a:spcPts val="0"/>
              </a:spcAft>
              <a:buClr>
                <a:schemeClr val="lt1"/>
              </a:buClr>
              <a:buSzPct val="100000"/>
              <a:buFont typeface="Arial"/>
              <a:buChar char="•"/>
            </a:pPr>
            <a:r>
              <a:rPr lang="en-US" sz="2800" b="0" i="0" u="none" strike="noStrike" cap="none">
                <a:solidFill>
                  <a:schemeClr val="lt1"/>
                </a:solidFill>
                <a:latin typeface="Arial"/>
                <a:ea typeface="Arial"/>
                <a:cs typeface="Arial"/>
                <a:sym typeface="Arial"/>
              </a:rPr>
              <a:t>Childhood experiences and unconscious motivations determine our adult thoughts and behaviors.</a:t>
            </a:r>
            <a:endParaRPr/>
          </a:p>
          <a:p>
            <a:pPr marL="228600" marR="0" lvl="0" indent="-228600" algn="l" rtl="0">
              <a:lnSpc>
                <a:spcPct val="90000"/>
              </a:lnSpc>
              <a:spcBef>
                <a:spcPts val="1000"/>
              </a:spcBef>
              <a:spcAft>
                <a:spcPts val="0"/>
              </a:spcAft>
              <a:buClr>
                <a:schemeClr val="lt1"/>
              </a:buClr>
              <a:buSzPct val="100000"/>
              <a:buFont typeface="Arial"/>
              <a:buChar char="•"/>
            </a:pPr>
            <a:r>
              <a:rPr lang="en-US" sz="2800" b="0" i="0" u="none" strike="noStrike" cap="none">
                <a:solidFill>
                  <a:schemeClr val="lt1"/>
                </a:solidFill>
                <a:latin typeface="Arial"/>
                <a:ea typeface="Arial"/>
                <a:cs typeface="Arial"/>
                <a:sym typeface="Arial"/>
              </a:rPr>
              <a:t>We are captives of our biological and environmental forces.</a:t>
            </a:r>
            <a:endParaRPr/>
          </a:p>
          <a:p>
            <a:pPr marL="228600" marR="0" lvl="0" indent="-228600" algn="l" rtl="0">
              <a:lnSpc>
                <a:spcPct val="90000"/>
              </a:lnSpc>
              <a:spcBef>
                <a:spcPts val="1000"/>
              </a:spcBef>
              <a:spcAft>
                <a:spcPts val="0"/>
              </a:spcAft>
              <a:buClr>
                <a:schemeClr val="lt1"/>
              </a:buClr>
              <a:buSzPct val="100000"/>
              <a:buFont typeface="Arial"/>
              <a:buChar char="•"/>
            </a:pPr>
            <a:r>
              <a:rPr lang="en-US" sz="2800" b="0" i="0" u="none" strike="noStrike" cap="none">
                <a:solidFill>
                  <a:schemeClr val="lt1"/>
                </a:solidFill>
                <a:latin typeface="Arial"/>
                <a:ea typeface="Arial"/>
                <a:cs typeface="Arial"/>
                <a:sym typeface="Arial"/>
              </a:rPr>
              <a:t>The 3 personalities in a person are the id, ego, and superego.</a:t>
            </a:r>
            <a:endParaRPr/>
          </a:p>
          <a:p>
            <a:pPr marL="228600" marR="0" lvl="0" indent="-228600" algn="l" rtl="0">
              <a:lnSpc>
                <a:spcPct val="90000"/>
              </a:lnSpc>
              <a:spcBef>
                <a:spcPts val="1000"/>
              </a:spcBef>
              <a:spcAft>
                <a:spcPts val="0"/>
              </a:spcAft>
              <a:buClr>
                <a:schemeClr val="lt1"/>
              </a:buClr>
              <a:buSzPct val="100000"/>
              <a:buFont typeface="Arial"/>
              <a:buChar char="•"/>
            </a:pPr>
            <a:r>
              <a:rPr lang="en-US" sz="2800" b="0" i="0" u="none" strike="noStrike" cap="none">
                <a:solidFill>
                  <a:schemeClr val="lt1"/>
                </a:solidFill>
                <a:latin typeface="Arial"/>
                <a:ea typeface="Arial"/>
                <a:cs typeface="Arial"/>
                <a:sym typeface="Arial"/>
              </a:rPr>
              <a:t>Id - the deep unknown force inside us wanting pleasure.</a:t>
            </a:r>
            <a:endParaRPr/>
          </a:p>
          <a:p>
            <a:pPr marL="228600" marR="0" lvl="0" indent="-228600" algn="l" rtl="0">
              <a:lnSpc>
                <a:spcPct val="90000"/>
              </a:lnSpc>
              <a:spcBef>
                <a:spcPts val="1000"/>
              </a:spcBef>
              <a:spcAft>
                <a:spcPts val="0"/>
              </a:spcAft>
              <a:buClr>
                <a:schemeClr val="lt1"/>
              </a:buClr>
              <a:buSzPct val="100000"/>
              <a:buFont typeface="Arial"/>
              <a:buChar char="•"/>
            </a:pPr>
            <a:r>
              <a:rPr lang="en-US" sz="2800" b="0" i="0" u="none" strike="noStrike" cap="none">
                <a:solidFill>
                  <a:schemeClr val="lt1"/>
                </a:solidFill>
                <a:latin typeface="Arial"/>
                <a:ea typeface="Arial"/>
                <a:cs typeface="Arial"/>
                <a:sym typeface="Arial"/>
              </a:rPr>
              <a:t>Superego – the parental voice and values that govern thought.</a:t>
            </a:r>
            <a:endParaRPr/>
          </a:p>
          <a:p>
            <a:pPr marL="228600" marR="0" lvl="0" indent="-228600" algn="l" rtl="0">
              <a:lnSpc>
                <a:spcPct val="90000"/>
              </a:lnSpc>
              <a:spcBef>
                <a:spcPts val="1000"/>
              </a:spcBef>
              <a:spcAft>
                <a:spcPts val="0"/>
              </a:spcAft>
              <a:buClr>
                <a:schemeClr val="lt1"/>
              </a:buClr>
              <a:buSzPct val="100000"/>
              <a:buFont typeface="Arial"/>
              <a:buChar char="•"/>
            </a:pPr>
            <a:r>
              <a:rPr lang="en-US" sz="2800" b="0" i="0" u="none" strike="noStrike" cap="none">
                <a:solidFill>
                  <a:schemeClr val="lt1"/>
                </a:solidFill>
                <a:latin typeface="Arial"/>
                <a:ea typeface="Arial"/>
                <a:cs typeface="Arial"/>
                <a:sym typeface="Arial"/>
              </a:rPr>
              <a:t>Ego – the mediating manager.</a:t>
            </a: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2"/>
        <p:cNvGrpSpPr/>
        <p:nvPr/>
      </p:nvGrpSpPr>
      <p:grpSpPr>
        <a:xfrm>
          <a:off x="0" y="0"/>
          <a:ext cx="0" cy="0"/>
          <a:chOff x="0" y="0"/>
          <a:chExt cx="0" cy="0"/>
        </a:xfrm>
      </p:grpSpPr>
      <p:sp>
        <p:nvSpPr>
          <p:cNvPr id="283" name="Google Shape;283;g18db576c78a_0_80"/>
          <p:cNvSpPr/>
          <p:nvPr/>
        </p:nvSpPr>
        <p:spPr>
          <a:xfrm>
            <a:off x="0" y="1"/>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g18db576c78a_0_80"/>
          <p:cNvSpPr/>
          <p:nvPr/>
        </p:nvSpPr>
        <p:spPr>
          <a:xfrm>
            <a:off x="305" y="0"/>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285" name="Google Shape;285;g18db576c78a_0_80"/>
          <p:cNvGrpSpPr/>
          <p:nvPr/>
        </p:nvGrpSpPr>
        <p:grpSpPr>
          <a:xfrm>
            <a:off x="0" y="0"/>
            <a:ext cx="3346104" cy="2510867"/>
            <a:chOff x="-305" y="-1"/>
            <a:chExt cx="3832880" cy="2876136"/>
          </a:xfrm>
        </p:grpSpPr>
        <p:sp>
          <p:nvSpPr>
            <p:cNvPr id="286" name="Google Shape;286;g18db576c78a_0_80"/>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 name="Google Shape;287;g18db576c78a_0_80"/>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g18db576c78a_0_80"/>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g18db576c78a_0_80"/>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90" name="Google Shape;290;g18db576c78a_0_80"/>
          <p:cNvGrpSpPr/>
          <p:nvPr/>
        </p:nvGrpSpPr>
        <p:grpSpPr>
          <a:xfrm rot="5400000">
            <a:off x="9072736" y="3734420"/>
            <a:ext cx="3878719" cy="2368693"/>
            <a:chOff x="6867015" y="-1"/>
            <a:chExt cx="5324985" cy="3251912"/>
          </a:xfrm>
        </p:grpSpPr>
        <p:sp>
          <p:nvSpPr>
            <p:cNvPr id="291" name="Google Shape;291;g18db576c78a_0_80"/>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g18db576c78a_0_80"/>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g18db576c78a_0_80"/>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g18db576c78a_0_80"/>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95" name="Google Shape;295;g18db576c78a_0_80"/>
          <p:cNvSpPr txBox="1">
            <a:spLocks noGrp="1"/>
          </p:cNvSpPr>
          <p:nvPr>
            <p:ph type="title"/>
          </p:nvPr>
        </p:nvSpPr>
        <p:spPr>
          <a:xfrm>
            <a:off x="878483" y="670623"/>
            <a:ext cx="10516500" cy="746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800"/>
              <a:buFont typeface="Calibri"/>
              <a:buNone/>
            </a:pPr>
            <a:r>
              <a:rPr lang="en-US" sz="4800"/>
              <a:t>Freud’s Structure of Human Personality </a:t>
            </a:r>
            <a:endParaRPr sz="4800"/>
          </a:p>
        </p:txBody>
      </p:sp>
      <p:pic>
        <p:nvPicPr>
          <p:cNvPr id="296" name="Google Shape;296;g18db576c78a_0_80" descr="F:\Powerpoint\pe_uk\PE091-Maltby\Final_Files\Gif\ch02\C02NF001.gif"/>
          <p:cNvPicPr preferRelativeResize="0"/>
          <p:nvPr/>
        </p:nvPicPr>
        <p:blipFill rotWithShape="1">
          <a:blip r:embed="rId3">
            <a:alphaModFix/>
          </a:blip>
          <a:srcRect/>
          <a:stretch/>
        </p:blipFill>
        <p:spPr>
          <a:xfrm>
            <a:off x="1906433" y="2087376"/>
            <a:ext cx="8378824" cy="4041775"/>
          </a:xfrm>
          <a:prstGeom prst="rect">
            <a:avLst/>
          </a:prstGeom>
          <a:noFill/>
          <a:ln>
            <a:noFill/>
          </a:ln>
          <a:effectLst>
            <a:outerShdw blurRad="292100" dist="139700" dir="2700000" algn="tl" rotWithShape="0">
              <a:srgbClr val="333333">
                <a:alpha val="64709"/>
              </a:srgbClr>
            </a:outerShdw>
          </a:effectLst>
        </p:spPr>
      </p:pic>
      <p:pic>
        <p:nvPicPr>
          <p:cNvPr id="297" name="Google Shape;297;g18db576c78a_0_80"/>
          <p:cNvPicPr preferRelativeResize="0"/>
          <p:nvPr/>
        </p:nvPicPr>
        <p:blipFill rotWithShape="1">
          <a:blip r:embed="rId4">
            <a:alphaModFix/>
          </a:blip>
          <a:srcRect b="26210"/>
          <a:stretch/>
        </p:blipFill>
        <p:spPr>
          <a:xfrm>
            <a:off x="1906128" y="4220488"/>
            <a:ext cx="1728192" cy="19233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1"/>
        <p:cNvGrpSpPr/>
        <p:nvPr/>
      </p:nvGrpSpPr>
      <p:grpSpPr>
        <a:xfrm>
          <a:off x="0" y="0"/>
          <a:ext cx="0" cy="0"/>
          <a:chOff x="0" y="0"/>
          <a:chExt cx="0" cy="0"/>
        </a:xfrm>
      </p:grpSpPr>
      <p:sp>
        <p:nvSpPr>
          <p:cNvPr id="302" name="Google Shape;302;g18db576c78a_0_95"/>
          <p:cNvSpPr/>
          <p:nvPr/>
        </p:nvSpPr>
        <p:spPr>
          <a:xfrm>
            <a:off x="0" y="1"/>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g18db576c78a_0_95"/>
          <p:cNvSpPr/>
          <p:nvPr/>
        </p:nvSpPr>
        <p:spPr>
          <a:xfrm>
            <a:off x="305" y="0"/>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304" name="Google Shape;304;g18db576c78a_0_95"/>
          <p:cNvGrpSpPr/>
          <p:nvPr/>
        </p:nvGrpSpPr>
        <p:grpSpPr>
          <a:xfrm>
            <a:off x="0" y="0"/>
            <a:ext cx="3346104" cy="2510867"/>
            <a:chOff x="-305" y="-1"/>
            <a:chExt cx="3832880" cy="2876136"/>
          </a:xfrm>
        </p:grpSpPr>
        <p:sp>
          <p:nvSpPr>
            <p:cNvPr id="305" name="Google Shape;305;g18db576c78a_0_95"/>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g18db576c78a_0_95"/>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g18db576c78a_0_95"/>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g18db576c78a_0_95"/>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09" name="Google Shape;309;g18db576c78a_0_95"/>
          <p:cNvGrpSpPr/>
          <p:nvPr/>
        </p:nvGrpSpPr>
        <p:grpSpPr>
          <a:xfrm rot="5400000">
            <a:off x="9072736" y="3734420"/>
            <a:ext cx="3878719" cy="2368693"/>
            <a:chOff x="6867015" y="-1"/>
            <a:chExt cx="5324985" cy="3251912"/>
          </a:xfrm>
        </p:grpSpPr>
        <p:sp>
          <p:nvSpPr>
            <p:cNvPr id="310" name="Google Shape;310;g18db576c78a_0_95"/>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g18db576c78a_0_95"/>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g18db576c78a_0_95"/>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g18db576c78a_0_95"/>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14" name="Google Shape;314;g18db576c78a_0_95"/>
          <p:cNvSpPr txBox="1">
            <a:spLocks noGrp="1"/>
          </p:cNvSpPr>
          <p:nvPr>
            <p:ph type="title"/>
          </p:nvPr>
        </p:nvSpPr>
        <p:spPr>
          <a:xfrm>
            <a:off x="1436574" y="373283"/>
            <a:ext cx="8229600" cy="1143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5400"/>
              <a:buFont typeface="Arial"/>
              <a:buNone/>
            </a:pPr>
            <a:r>
              <a:rPr lang="en-US" sz="5400">
                <a:latin typeface="Arial"/>
                <a:ea typeface="Arial"/>
                <a:cs typeface="Arial"/>
                <a:sym typeface="Arial"/>
              </a:rPr>
              <a:t>Psychoanalytic Theory</a:t>
            </a:r>
            <a:endParaRPr sz="5400"/>
          </a:p>
        </p:txBody>
      </p:sp>
      <p:sp>
        <p:nvSpPr>
          <p:cNvPr id="315" name="Google Shape;315;g18db576c78a_0_95"/>
          <p:cNvSpPr txBox="1"/>
          <p:nvPr/>
        </p:nvSpPr>
        <p:spPr>
          <a:xfrm>
            <a:off x="1362974" y="1885580"/>
            <a:ext cx="4038600" cy="4434900"/>
          </a:xfrm>
          <a:prstGeom prst="rect">
            <a:avLst/>
          </a:prstGeom>
          <a:noFill/>
          <a:ln>
            <a:noFill/>
          </a:ln>
        </p:spPr>
        <p:txBody>
          <a:bodyPr spcFirstLastPara="1" wrap="square" lIns="91425" tIns="45700" rIns="91425" bIns="45700" anchor="t" anchorCtr="0">
            <a:normAutofit lnSpcReduction="20000"/>
          </a:bodyPr>
          <a:lstStyle/>
          <a:p>
            <a:pPr marL="0" marR="0" lvl="0" indent="0" algn="l" rtl="0">
              <a:lnSpc>
                <a:spcPct val="90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Carl Jung – Our personality is decided by the past and what we hope to become.  He gave a greater role to the ego.</a:t>
            </a:r>
            <a:endParaRPr/>
          </a:p>
          <a:p>
            <a:pPr marL="0" marR="0" lvl="0" indent="0" algn="l" rtl="0">
              <a:lnSpc>
                <a:spcPct val="90000"/>
              </a:lnSpc>
              <a:spcBef>
                <a:spcPts val="100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Eric Erikson – There are 8 stages of psycho-social forces that motivate us and determine if we grow or not.  </a:t>
            </a:r>
            <a:endParaRPr/>
          </a:p>
          <a:p>
            <a:pPr marL="514350" marR="0" lvl="0" indent="-525780" algn="l" rtl="0">
              <a:lnSpc>
                <a:spcPct val="90000"/>
              </a:lnSpc>
              <a:spcBef>
                <a:spcPts val="1000"/>
              </a:spcBef>
              <a:spcAft>
                <a:spcPts val="0"/>
              </a:spcAft>
              <a:buClr>
                <a:schemeClr val="lt1"/>
              </a:buClr>
              <a:buSzPts val="2400"/>
              <a:buFont typeface="Calibri"/>
              <a:buAutoNum type="arabicPeriod"/>
            </a:pPr>
            <a:r>
              <a:rPr lang="en-US" sz="2400" b="0" i="0" u="none" strike="noStrike" cap="none">
                <a:solidFill>
                  <a:schemeClr val="lt1"/>
                </a:solidFill>
                <a:latin typeface="Arial"/>
                <a:ea typeface="Arial"/>
                <a:cs typeface="Arial"/>
                <a:sym typeface="Arial"/>
              </a:rPr>
              <a:t>Trust vs. Mistrust</a:t>
            </a:r>
            <a:endParaRPr/>
          </a:p>
          <a:p>
            <a:pPr marL="514350" marR="0" lvl="0" indent="-525780" algn="l" rtl="0">
              <a:lnSpc>
                <a:spcPct val="90000"/>
              </a:lnSpc>
              <a:spcBef>
                <a:spcPts val="1000"/>
              </a:spcBef>
              <a:spcAft>
                <a:spcPts val="0"/>
              </a:spcAft>
              <a:buClr>
                <a:schemeClr val="lt1"/>
              </a:buClr>
              <a:buSzPts val="2400"/>
              <a:buFont typeface="Calibri"/>
              <a:buAutoNum type="arabicPeriod"/>
            </a:pPr>
            <a:r>
              <a:rPr lang="en-US" sz="2400" b="0" i="0" u="none" strike="noStrike" cap="none">
                <a:solidFill>
                  <a:schemeClr val="lt1"/>
                </a:solidFill>
                <a:latin typeface="Arial"/>
                <a:ea typeface="Arial"/>
                <a:cs typeface="Arial"/>
                <a:sym typeface="Arial"/>
              </a:rPr>
              <a:t>Autonomy vs. Shame</a:t>
            </a:r>
            <a:endParaRPr/>
          </a:p>
          <a:p>
            <a:pPr marL="514350" marR="0" lvl="0" indent="-525780" algn="l" rtl="0">
              <a:lnSpc>
                <a:spcPct val="90000"/>
              </a:lnSpc>
              <a:spcBef>
                <a:spcPts val="1000"/>
              </a:spcBef>
              <a:spcAft>
                <a:spcPts val="0"/>
              </a:spcAft>
              <a:buClr>
                <a:schemeClr val="lt1"/>
              </a:buClr>
              <a:buSzPts val="2400"/>
              <a:buFont typeface="Calibri"/>
              <a:buAutoNum type="arabicPeriod"/>
            </a:pPr>
            <a:r>
              <a:rPr lang="en-US" sz="2400" b="0" i="0" u="none" strike="noStrike" cap="none">
                <a:solidFill>
                  <a:schemeClr val="lt1"/>
                </a:solidFill>
                <a:latin typeface="Arial"/>
                <a:ea typeface="Arial"/>
                <a:cs typeface="Arial"/>
                <a:sym typeface="Arial"/>
              </a:rPr>
              <a:t>Initiative vs. Guilt</a:t>
            </a:r>
            <a:endParaRPr/>
          </a:p>
          <a:p>
            <a:pPr marL="514350" marR="0" lvl="0" indent="-525780" algn="l" rtl="0">
              <a:lnSpc>
                <a:spcPct val="90000"/>
              </a:lnSpc>
              <a:spcBef>
                <a:spcPts val="1000"/>
              </a:spcBef>
              <a:spcAft>
                <a:spcPts val="0"/>
              </a:spcAft>
              <a:buClr>
                <a:schemeClr val="lt1"/>
              </a:buClr>
              <a:buSzPts val="2400"/>
              <a:buFont typeface="Calibri"/>
              <a:buAutoNum type="arabicPeriod"/>
            </a:pPr>
            <a:r>
              <a:rPr lang="en-US" sz="2400" b="0" i="0" u="none" strike="noStrike" cap="none">
                <a:solidFill>
                  <a:schemeClr val="lt1"/>
                </a:solidFill>
                <a:latin typeface="Arial"/>
                <a:ea typeface="Arial"/>
                <a:cs typeface="Arial"/>
                <a:sym typeface="Arial"/>
              </a:rPr>
              <a:t>Industry vs. Inferiority</a:t>
            </a:r>
            <a:endParaRPr sz="2400" b="0" i="0" u="none" strike="noStrike" cap="none">
              <a:solidFill>
                <a:schemeClr val="lt1"/>
              </a:solidFill>
              <a:latin typeface="Arial"/>
              <a:ea typeface="Arial"/>
              <a:cs typeface="Arial"/>
              <a:sym typeface="Arial"/>
            </a:endParaRPr>
          </a:p>
        </p:txBody>
      </p:sp>
      <p:sp>
        <p:nvSpPr>
          <p:cNvPr id="316" name="Google Shape;316;g18db576c78a_0_95"/>
          <p:cNvSpPr txBox="1"/>
          <p:nvPr/>
        </p:nvSpPr>
        <p:spPr>
          <a:xfrm>
            <a:off x="5553974" y="1885580"/>
            <a:ext cx="4038600" cy="4434900"/>
          </a:xfrm>
          <a:prstGeom prst="rect">
            <a:avLst/>
          </a:prstGeom>
          <a:noFill/>
          <a:ln>
            <a:noFill/>
          </a:ln>
        </p:spPr>
        <p:txBody>
          <a:bodyPr spcFirstLastPara="1" wrap="square" lIns="91425" tIns="45700" rIns="91425" bIns="45700" anchor="t" anchorCtr="0">
            <a:normAutofit fontScale="85000" lnSpcReduction="10000"/>
          </a:bodyPr>
          <a:lstStyle/>
          <a:p>
            <a:pPr marL="514350" marR="0" lvl="0" indent="-514350" algn="l" rtl="0">
              <a:lnSpc>
                <a:spcPct val="90000"/>
              </a:lnSpc>
              <a:spcBef>
                <a:spcPts val="0"/>
              </a:spcBef>
              <a:spcAft>
                <a:spcPts val="0"/>
              </a:spcAft>
              <a:buClr>
                <a:schemeClr val="lt1"/>
              </a:buClr>
              <a:buSzPct val="100000"/>
              <a:buFont typeface="Arial"/>
              <a:buNone/>
            </a:pPr>
            <a:r>
              <a:rPr lang="en-US" sz="2800" b="0" i="0" u="none" strike="noStrike" cap="none">
                <a:solidFill>
                  <a:schemeClr val="lt1"/>
                </a:solidFill>
                <a:latin typeface="Arial"/>
                <a:ea typeface="Arial"/>
                <a:cs typeface="Arial"/>
                <a:sym typeface="Arial"/>
              </a:rPr>
              <a:t>5. Identity vs. role confusion</a:t>
            </a:r>
            <a:endParaRPr/>
          </a:p>
          <a:p>
            <a:pPr marL="228600" marR="0" lvl="0" indent="-228600" algn="l" rtl="0">
              <a:lnSpc>
                <a:spcPct val="90000"/>
              </a:lnSpc>
              <a:spcBef>
                <a:spcPts val="1000"/>
              </a:spcBef>
              <a:spcAft>
                <a:spcPts val="0"/>
              </a:spcAft>
              <a:buClr>
                <a:schemeClr val="lt1"/>
              </a:buClr>
              <a:buSzPct val="100000"/>
              <a:buFont typeface="Arial"/>
              <a:buNone/>
            </a:pPr>
            <a:r>
              <a:rPr lang="en-US" sz="2800" b="0" i="0" u="none" strike="noStrike" cap="none">
                <a:solidFill>
                  <a:schemeClr val="lt1"/>
                </a:solidFill>
                <a:latin typeface="Arial"/>
                <a:ea typeface="Arial"/>
                <a:cs typeface="Arial"/>
                <a:sym typeface="Arial"/>
              </a:rPr>
              <a:t>6. Intimacy vs. Isolation</a:t>
            </a:r>
            <a:endParaRPr/>
          </a:p>
          <a:p>
            <a:pPr marL="228600" marR="0" lvl="0" indent="-228600" algn="l" rtl="0">
              <a:lnSpc>
                <a:spcPct val="90000"/>
              </a:lnSpc>
              <a:spcBef>
                <a:spcPts val="1000"/>
              </a:spcBef>
              <a:spcAft>
                <a:spcPts val="0"/>
              </a:spcAft>
              <a:buClr>
                <a:schemeClr val="lt1"/>
              </a:buClr>
              <a:buSzPct val="100000"/>
              <a:buFont typeface="Arial"/>
              <a:buNone/>
            </a:pPr>
            <a:r>
              <a:rPr lang="en-US" sz="2800" b="0" i="0" u="none" strike="noStrike" cap="none">
                <a:solidFill>
                  <a:schemeClr val="lt1"/>
                </a:solidFill>
                <a:latin typeface="Arial"/>
                <a:ea typeface="Arial"/>
                <a:cs typeface="Arial"/>
                <a:sym typeface="Arial"/>
              </a:rPr>
              <a:t>7.Generativity vs.Stagnation</a:t>
            </a:r>
            <a:endParaRPr sz="2800" b="0" i="0" u="none" strike="noStrike" cap="none">
              <a:solidFill>
                <a:schemeClr val="lt1"/>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ct val="100000"/>
              <a:buFont typeface="Arial"/>
              <a:buNone/>
            </a:pPr>
            <a:r>
              <a:rPr lang="en-US" sz="2800" b="0" i="0" u="none" strike="noStrike" cap="none">
                <a:solidFill>
                  <a:schemeClr val="lt1"/>
                </a:solidFill>
                <a:latin typeface="Arial"/>
                <a:ea typeface="Arial"/>
                <a:cs typeface="Arial"/>
                <a:sym typeface="Arial"/>
              </a:rPr>
              <a:t>8. Integrity vs. Despair</a:t>
            </a:r>
            <a:endParaRPr/>
          </a:p>
          <a:p>
            <a:pPr marL="228600" marR="0" lvl="0" indent="-228600" algn="l" rtl="0">
              <a:lnSpc>
                <a:spcPct val="90000"/>
              </a:lnSpc>
              <a:spcBef>
                <a:spcPts val="1000"/>
              </a:spcBef>
              <a:spcAft>
                <a:spcPts val="0"/>
              </a:spcAft>
              <a:buClr>
                <a:schemeClr val="lt1"/>
              </a:buClr>
              <a:buSzPct val="100000"/>
              <a:buFont typeface="Arial"/>
              <a:buNone/>
            </a:pPr>
            <a:endParaRPr sz="2800" b="0" i="0" u="none" strike="noStrike" cap="none">
              <a:solidFill>
                <a:schemeClr val="lt1"/>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ct val="100000"/>
              <a:buFont typeface="Arial"/>
              <a:buNone/>
            </a:pPr>
            <a:endParaRPr sz="2800" b="0" i="0" u="none" strike="noStrike" cap="none">
              <a:solidFill>
                <a:schemeClr val="lt1"/>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ct val="100000"/>
              <a:buFont typeface="Arial"/>
              <a:buNone/>
            </a:pPr>
            <a:r>
              <a:rPr lang="en-US" sz="2800" b="0" i="0" u="none" strike="noStrike" cap="none">
                <a:solidFill>
                  <a:schemeClr val="lt1"/>
                </a:solidFill>
                <a:latin typeface="Arial"/>
                <a:ea typeface="Arial"/>
                <a:cs typeface="Arial"/>
                <a:sym typeface="Arial"/>
              </a:rPr>
              <a:t>These stages, if satisfied, move us to the next stage or we will stagnate and live in misery if we don’t satisfy them.</a:t>
            </a: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0"/>
        <p:cNvGrpSpPr/>
        <p:nvPr/>
      </p:nvGrpSpPr>
      <p:grpSpPr>
        <a:xfrm>
          <a:off x="0" y="0"/>
          <a:ext cx="0" cy="0"/>
          <a:chOff x="0" y="0"/>
          <a:chExt cx="0" cy="0"/>
        </a:xfrm>
      </p:grpSpPr>
      <p:sp>
        <p:nvSpPr>
          <p:cNvPr id="321" name="Google Shape;321;g18db576c78a_0_110"/>
          <p:cNvSpPr/>
          <p:nvPr/>
        </p:nvSpPr>
        <p:spPr>
          <a:xfrm>
            <a:off x="0" y="1"/>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g18db576c78a_0_110"/>
          <p:cNvSpPr/>
          <p:nvPr/>
        </p:nvSpPr>
        <p:spPr>
          <a:xfrm>
            <a:off x="305" y="0"/>
            <a:ext cx="121917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chemeClr val="lt1"/>
              </a:solidFill>
              <a:latin typeface="Calibri"/>
              <a:ea typeface="Calibri"/>
              <a:cs typeface="Calibri"/>
              <a:sym typeface="Calibri"/>
            </a:endParaRPr>
          </a:p>
        </p:txBody>
      </p:sp>
      <p:grpSp>
        <p:nvGrpSpPr>
          <p:cNvPr id="323" name="Google Shape;323;g18db576c78a_0_110"/>
          <p:cNvGrpSpPr/>
          <p:nvPr/>
        </p:nvGrpSpPr>
        <p:grpSpPr>
          <a:xfrm>
            <a:off x="0" y="0"/>
            <a:ext cx="3346104" cy="2510867"/>
            <a:chOff x="-305" y="-1"/>
            <a:chExt cx="3832880" cy="2876136"/>
          </a:xfrm>
        </p:grpSpPr>
        <p:sp>
          <p:nvSpPr>
            <p:cNvPr id="324" name="Google Shape;324;g18db576c78a_0_110"/>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g18db576c78a_0_110"/>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g18db576c78a_0_110"/>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g18db576c78a_0_110"/>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28" name="Google Shape;328;g18db576c78a_0_110"/>
          <p:cNvGrpSpPr/>
          <p:nvPr/>
        </p:nvGrpSpPr>
        <p:grpSpPr>
          <a:xfrm rot="5400000">
            <a:off x="9072736" y="3734420"/>
            <a:ext cx="3878719" cy="2368693"/>
            <a:chOff x="6867015" y="-1"/>
            <a:chExt cx="5324985" cy="3251912"/>
          </a:xfrm>
        </p:grpSpPr>
        <p:sp>
          <p:nvSpPr>
            <p:cNvPr id="329" name="Google Shape;329;g18db576c78a_0_110"/>
            <p:cNvSpPr/>
            <p:nvPr/>
          </p:nvSpPr>
          <p:spPr>
            <a:xfrm>
              <a:off x="6867015" y="-1"/>
              <a:ext cx="5324985" cy="3251912"/>
            </a:xfrm>
            <a:custGeom>
              <a:avLst/>
              <a:gdLst/>
              <a:ahLst/>
              <a:cxnLst/>
              <a:rect l="l" t="t" r="r" b="b"/>
              <a:pathLst>
                <a:path w="5324985" h="3251912" extrusionOk="0">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g18db576c78a_0_110"/>
            <p:cNvSpPr/>
            <p:nvPr/>
          </p:nvSpPr>
          <p:spPr>
            <a:xfrm>
              <a:off x="6916467" y="-1"/>
              <a:ext cx="5275533" cy="2980757"/>
            </a:xfrm>
            <a:custGeom>
              <a:avLst/>
              <a:gdLst/>
              <a:ahLst/>
              <a:cxnLst/>
              <a:rect l="l" t="t" r="r" b="b"/>
              <a:pathLst>
                <a:path w="5275533" h="2980757" extrusionOk="0">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g18db576c78a_0_110"/>
            <p:cNvSpPr/>
            <p:nvPr/>
          </p:nvSpPr>
          <p:spPr>
            <a:xfrm>
              <a:off x="6921214" y="-1"/>
              <a:ext cx="5270786" cy="2927775"/>
            </a:xfrm>
            <a:custGeom>
              <a:avLst/>
              <a:gdLst/>
              <a:ahLst/>
              <a:cxnLst/>
              <a:rect l="l" t="t" r="r" b="b"/>
              <a:pathLst>
                <a:path w="5270786" h="2927775" extrusionOk="0">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g18db576c78a_0_110"/>
            <p:cNvSpPr/>
            <p:nvPr/>
          </p:nvSpPr>
          <p:spPr>
            <a:xfrm>
              <a:off x="6921214" y="-1"/>
              <a:ext cx="5270786" cy="2927775"/>
            </a:xfrm>
            <a:custGeom>
              <a:avLst/>
              <a:gdLst/>
              <a:ahLst/>
              <a:cxnLst/>
              <a:rect l="l" t="t" r="r" b="b"/>
              <a:pathLst>
                <a:path w="5270786" h="2927775" extrusionOk="0">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0">
                  <a:srgbClr val="000000">
                    <a:alpha val="9803"/>
                  </a:srgbClr>
                </a:gs>
                <a:gs pos="2000">
                  <a:srgbClr val="000000">
                    <a:alpha val="9803"/>
                  </a:srgbClr>
                </a:gs>
                <a:gs pos="16000">
                  <a:srgbClr val="D58C2E">
                    <a:alpha val="9803"/>
                  </a:srgbClr>
                </a:gs>
                <a:gs pos="85000">
                  <a:srgbClr val="29AF8C">
                    <a:alpha val="9803"/>
                  </a:srgbClr>
                </a:gs>
                <a:gs pos="100000">
                  <a:srgbClr val="000000">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33" name="Google Shape;333;g18db576c78a_0_110" descr="C:\Users\User\Desktop\is.jpg"/>
          <p:cNvPicPr preferRelativeResize="0"/>
          <p:nvPr/>
        </p:nvPicPr>
        <p:blipFill rotWithShape="1">
          <a:blip r:embed="rId3">
            <a:alphaModFix/>
          </a:blip>
          <a:srcRect/>
          <a:stretch/>
        </p:blipFill>
        <p:spPr>
          <a:xfrm>
            <a:off x="7662809" y="800535"/>
            <a:ext cx="2314906" cy="1736179"/>
          </a:xfrm>
          <a:prstGeom prst="rect">
            <a:avLst/>
          </a:prstGeom>
          <a:noFill/>
          <a:ln>
            <a:noFill/>
          </a:ln>
        </p:spPr>
      </p:pic>
      <p:sp>
        <p:nvSpPr>
          <p:cNvPr id="334" name="Google Shape;334;g18db576c78a_0_110"/>
          <p:cNvSpPr txBox="1"/>
          <p:nvPr/>
        </p:nvSpPr>
        <p:spPr>
          <a:xfrm>
            <a:off x="1427345" y="656519"/>
            <a:ext cx="5328600" cy="1723800"/>
          </a:xfrm>
          <a:prstGeom prst="rect">
            <a:avLst/>
          </a:prstGeom>
          <a:solidFill>
            <a:srgbClr val="FFC000">
              <a:alpha val="20000"/>
            </a:srgbClr>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Raw, uninhibited instinctual energy</a:t>
            </a:r>
            <a:endParaRPr/>
          </a:p>
          <a:p>
            <a:pPr marL="285750" marR="0" lvl="0" indent="-234950" algn="l" rtl="0">
              <a:spcBef>
                <a:spcPts val="0"/>
              </a:spcBef>
              <a:spcAft>
                <a:spcPts val="0"/>
              </a:spcAft>
              <a:buClr>
                <a:schemeClr val="lt1"/>
              </a:buClr>
              <a:buSzPts val="800"/>
              <a:buFont typeface="Arial"/>
              <a:buNone/>
            </a:pPr>
            <a:endParaRPr sz="800" b="0" i="0" u="none" strike="noStrike"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Source of impulses and mental energy</a:t>
            </a:r>
            <a:endParaRPr/>
          </a:p>
          <a:p>
            <a:pPr marL="285750" marR="0" lvl="0" indent="-234950" algn="l" rtl="0">
              <a:spcBef>
                <a:spcPts val="0"/>
              </a:spcBef>
              <a:spcAft>
                <a:spcPts val="0"/>
              </a:spcAft>
              <a:buClr>
                <a:schemeClr val="lt1"/>
              </a:buClr>
              <a:buSzPts val="800"/>
              <a:buFont typeface="Arial"/>
              <a:buNone/>
            </a:pPr>
            <a:endParaRPr sz="800" b="0" i="0" u="none" strike="noStrike"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Also drives for basic survival needs, and sex, aggression and self-destruction </a:t>
            </a:r>
            <a:endParaRPr/>
          </a:p>
          <a:p>
            <a:pPr marL="285750" marR="0" lvl="0" indent="-171450" algn="l" rtl="0">
              <a:spcBef>
                <a:spcPts val="0"/>
              </a:spcBef>
              <a:spcAft>
                <a:spcPts val="0"/>
              </a:spcAft>
              <a:buClr>
                <a:schemeClr val="lt1"/>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g18db576c78a_0_110"/>
          <p:cNvSpPr txBox="1"/>
          <p:nvPr/>
        </p:nvSpPr>
        <p:spPr>
          <a:xfrm>
            <a:off x="6755937" y="1239470"/>
            <a:ext cx="9360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a:solidFill>
                  <a:schemeClr val="lt1"/>
                </a:solidFill>
                <a:latin typeface="Comic Sans MS"/>
                <a:ea typeface="Comic Sans MS"/>
                <a:cs typeface="Comic Sans MS"/>
                <a:sym typeface="Comic Sans MS"/>
              </a:rPr>
              <a:t>Id</a:t>
            </a:r>
            <a:endParaRPr/>
          </a:p>
        </p:txBody>
      </p:sp>
      <p:sp>
        <p:nvSpPr>
          <p:cNvPr id="336" name="Google Shape;336;g18db576c78a_0_110"/>
          <p:cNvSpPr txBox="1"/>
          <p:nvPr/>
        </p:nvSpPr>
        <p:spPr>
          <a:xfrm>
            <a:off x="1427345" y="2744751"/>
            <a:ext cx="5617200" cy="1723800"/>
          </a:xfrm>
          <a:prstGeom prst="rect">
            <a:avLst/>
          </a:prstGeom>
          <a:solidFill>
            <a:srgbClr val="002060">
              <a:alpha val="18820"/>
            </a:srgbClr>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Planning, thinking and organizing</a:t>
            </a:r>
            <a:endParaRPr/>
          </a:p>
          <a:p>
            <a:pPr marL="285750" marR="0" lvl="0" indent="-234950" algn="l" rtl="0">
              <a:spcBef>
                <a:spcPts val="0"/>
              </a:spcBef>
              <a:spcAft>
                <a:spcPts val="0"/>
              </a:spcAft>
              <a:buClr>
                <a:schemeClr val="lt1"/>
              </a:buClr>
              <a:buSzPts val="800"/>
              <a:buFont typeface="Arial"/>
              <a:buNone/>
            </a:pPr>
            <a:endParaRPr sz="800" b="0" i="0" u="none" strike="noStrike"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Mediator between child and world</a:t>
            </a:r>
            <a:endParaRPr/>
          </a:p>
          <a:p>
            <a:pPr marL="285750" marR="0" lvl="0" indent="-234950" algn="l" rtl="0">
              <a:spcBef>
                <a:spcPts val="0"/>
              </a:spcBef>
              <a:spcAft>
                <a:spcPts val="0"/>
              </a:spcAft>
              <a:buClr>
                <a:schemeClr val="lt1"/>
              </a:buClr>
              <a:buSzPts val="800"/>
              <a:buFont typeface="Arial"/>
              <a:buNone/>
            </a:pPr>
            <a:endParaRPr sz="800" b="0" i="0" u="none" strike="noStrike"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Calibri"/>
                <a:ea typeface="Calibri"/>
                <a:cs typeface="Calibri"/>
                <a:sym typeface="Calibri"/>
              </a:rPr>
              <a:t>Reality principle  and secondary processes</a:t>
            </a:r>
            <a:endParaRPr/>
          </a:p>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     🡪 social factors</a:t>
            </a:r>
            <a:br>
              <a:rPr lang="en-US" sz="1800" b="0" i="0" u="none" strike="noStrike" cap="none">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p:txBody>
      </p:sp>
      <p:sp>
        <p:nvSpPr>
          <p:cNvPr id="337" name="Google Shape;337;g18db576c78a_0_110"/>
          <p:cNvSpPr txBox="1"/>
          <p:nvPr/>
        </p:nvSpPr>
        <p:spPr>
          <a:xfrm>
            <a:off x="1476518" y="4754585"/>
            <a:ext cx="5617200" cy="1446900"/>
          </a:xfrm>
          <a:prstGeom prst="rect">
            <a:avLst/>
          </a:prstGeom>
          <a:solidFill>
            <a:srgbClr val="3E3522">
              <a:alpha val="20390"/>
            </a:srgbClr>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Conscience (internalized parental attitudes etc).</a:t>
            </a:r>
            <a:endParaRPr/>
          </a:p>
          <a:p>
            <a:pPr marL="285750" marR="0" lvl="0" indent="-234950" algn="l" rtl="0">
              <a:spcBef>
                <a:spcPts val="0"/>
              </a:spcBef>
              <a:spcAft>
                <a:spcPts val="0"/>
              </a:spcAft>
              <a:buClr>
                <a:schemeClr val="lt1"/>
              </a:buClr>
              <a:buSzPts val="800"/>
              <a:buFont typeface="Arial"/>
              <a:buNone/>
            </a:pPr>
            <a:endParaRPr sz="80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Acts in opposition to the Id.</a:t>
            </a:r>
            <a:endParaRPr/>
          </a:p>
          <a:p>
            <a:pPr marL="285750" marR="0" lvl="0" indent="-234950" algn="l" rtl="0">
              <a:spcBef>
                <a:spcPts val="0"/>
              </a:spcBef>
              <a:spcAft>
                <a:spcPts val="0"/>
              </a:spcAft>
              <a:buClr>
                <a:schemeClr val="lt1"/>
              </a:buClr>
              <a:buSzPts val="800"/>
              <a:buFont typeface="Arial"/>
              <a:buNone/>
            </a:pPr>
            <a:endParaRPr sz="80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Also regulation of the ego…..</a:t>
            </a:r>
            <a:br>
              <a:rPr lang="en-US" sz="1800">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p:txBody>
      </p:sp>
      <p:pic>
        <p:nvPicPr>
          <p:cNvPr id="338" name="Google Shape;338;g18db576c78a_0_110" descr="http://media3.picsearch.com/is?3_2c-xJU8xE_PBeDfDNSp8_3ZF9gC675iwlfDhmeDvI"/>
          <p:cNvPicPr preferRelativeResize="0"/>
          <p:nvPr/>
        </p:nvPicPr>
        <p:blipFill rotWithShape="1">
          <a:blip r:embed="rId4">
            <a:alphaModFix/>
          </a:blip>
          <a:srcRect/>
          <a:stretch/>
        </p:blipFill>
        <p:spPr>
          <a:xfrm>
            <a:off x="8074594" y="2812160"/>
            <a:ext cx="1296144" cy="1683808"/>
          </a:xfrm>
          <a:prstGeom prst="rect">
            <a:avLst/>
          </a:prstGeom>
          <a:noFill/>
          <a:ln>
            <a:noFill/>
          </a:ln>
        </p:spPr>
      </p:pic>
      <p:sp>
        <p:nvSpPr>
          <p:cNvPr id="339" name="Google Shape;339;g18db576c78a_0_110"/>
          <p:cNvSpPr txBox="1"/>
          <p:nvPr/>
        </p:nvSpPr>
        <p:spPr>
          <a:xfrm>
            <a:off x="9365647" y="3434138"/>
            <a:ext cx="12240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lt1"/>
                </a:solidFill>
                <a:latin typeface="Arial"/>
                <a:ea typeface="Arial"/>
                <a:cs typeface="Arial"/>
                <a:sym typeface="Arial"/>
              </a:rPr>
              <a:t>Ego</a:t>
            </a:r>
            <a:endParaRPr/>
          </a:p>
        </p:txBody>
      </p:sp>
      <p:pic>
        <p:nvPicPr>
          <p:cNvPr id="340" name="Google Shape;340;g18db576c78a_0_110" descr="http://media2.picsearch.com/is?rdC3EcNHly3M7H09qo3th4PJ13dEthuo6k__5tOp13g"/>
          <p:cNvPicPr preferRelativeResize="0"/>
          <p:nvPr/>
        </p:nvPicPr>
        <p:blipFill rotWithShape="1">
          <a:blip r:embed="rId5">
            <a:alphaModFix/>
          </a:blip>
          <a:srcRect/>
          <a:stretch/>
        </p:blipFill>
        <p:spPr>
          <a:xfrm>
            <a:off x="8074594" y="4772952"/>
            <a:ext cx="1903121" cy="936694"/>
          </a:xfrm>
          <a:prstGeom prst="rect">
            <a:avLst/>
          </a:prstGeom>
          <a:noFill/>
          <a:ln>
            <a:noFill/>
          </a:ln>
        </p:spPr>
      </p:pic>
      <p:sp>
        <p:nvSpPr>
          <p:cNvPr id="341" name="Google Shape;341;g18db576c78a_0_110"/>
          <p:cNvSpPr txBox="1"/>
          <p:nvPr/>
        </p:nvSpPr>
        <p:spPr>
          <a:xfrm>
            <a:off x="7476017" y="5709646"/>
            <a:ext cx="29877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lt1"/>
                </a:solidFill>
                <a:latin typeface="Balthazar"/>
                <a:ea typeface="Balthazar"/>
                <a:cs typeface="Balthazar"/>
                <a:sym typeface="Balthazar"/>
              </a:rPr>
              <a:t>Superego</a:t>
            </a:r>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40</Slides>
  <Notes>31</Notes>
  <HiddenSlides>0</HiddenSlide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Office Theme</vt:lpstr>
      <vt:lpstr>Office Theme</vt:lpstr>
      <vt:lpstr>Structure Of Personality By Sigmund Freud</vt:lpstr>
      <vt:lpstr>Agenda</vt:lpstr>
      <vt:lpstr>Introduction</vt:lpstr>
      <vt:lpstr>Personality Theory</vt:lpstr>
      <vt:lpstr>PowerPoint Presentation</vt:lpstr>
      <vt:lpstr>Psychoanalytic Theory</vt:lpstr>
      <vt:lpstr>Freud’s Structure of Human Personality </vt:lpstr>
      <vt:lpstr>Psychoanalytic Theory</vt:lpstr>
      <vt:lpstr>PowerPoint Presentation</vt:lpstr>
      <vt:lpstr>Main Concepts</vt:lpstr>
      <vt:lpstr>Levels Of Awareness</vt:lpstr>
      <vt:lpstr>Levels Of Awareness </vt:lpstr>
      <vt:lpstr>PowerPoint Presentation</vt:lpstr>
      <vt:lpstr>Consciousness</vt:lpstr>
      <vt:lpstr>Examples</vt:lpstr>
      <vt:lpstr>Preconsciousness</vt:lpstr>
      <vt:lpstr>Unconsciousness</vt:lpstr>
      <vt:lpstr>Freud's View</vt:lpstr>
      <vt:lpstr>ID</vt:lpstr>
      <vt:lpstr>ID</vt:lpstr>
      <vt:lpstr>Principle</vt:lpstr>
      <vt:lpstr>Real Life Example</vt:lpstr>
      <vt:lpstr>EGO</vt:lpstr>
      <vt:lpstr>EGO</vt:lpstr>
      <vt:lpstr>PowerPoint Presentation</vt:lpstr>
      <vt:lpstr>There are three ego states: </vt:lpstr>
      <vt:lpstr>Parent Ego State</vt:lpstr>
      <vt:lpstr>Adult Ego State</vt:lpstr>
      <vt:lpstr>Child Ego State</vt:lpstr>
      <vt:lpstr>How Child Ego Is Triggered?</vt:lpstr>
      <vt:lpstr>SUPER EGO</vt:lpstr>
      <vt:lpstr>SUPER EGO</vt:lpstr>
      <vt:lpstr>Real Life Example</vt:lpstr>
      <vt:lpstr>What Happens If A Person's Superego Is Strong</vt:lpstr>
      <vt:lpstr>Breaking through a strong Superego is possible? </vt:lpstr>
      <vt:lpstr>1.  Practice at Home </vt:lpstr>
      <vt:lpstr>2. Psychotherapy: A Healing Relationship </vt:lpstr>
      <vt:lpstr>Where does all of this apply in real life?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 Of Personality By Sigmund Freud</dc:title>
  <cp:revision>105</cp:revision>
  <dcterms:created xsi:type="dcterms:W3CDTF">2022-11-10T17:05:08Z</dcterms:created>
  <dcterms:modified xsi:type="dcterms:W3CDTF">2022-11-15T16:42:05Z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